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7"/>
  </p:notesMasterIdLst>
  <p:sldIdLst>
    <p:sldId id="256" r:id="rId5"/>
    <p:sldId id="257" r:id="rId6"/>
    <p:sldId id="258" r:id="rId7"/>
    <p:sldId id="267" r:id="rId8"/>
    <p:sldId id="259" r:id="rId9"/>
    <p:sldId id="260" r:id="rId10"/>
    <p:sldId id="261" r:id="rId11"/>
    <p:sldId id="265" r:id="rId12"/>
    <p:sldId id="262" r:id="rId13"/>
    <p:sldId id="266" r:id="rId14"/>
    <p:sldId id="264" r:id="rId15"/>
    <p:sldId id="268" r:id="rId16"/>
  </p:sldIdLst>
  <p:sldSz cx="12192000" cy="6858000"/>
  <p:notesSz cx="6950075" cy="92360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840" userDrawn="1">
          <p15:clr>
            <a:srgbClr val="A4A3A4"/>
          </p15:clr>
        </p15:guide>
        <p15:guide id="2" pos="70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4232" autoAdjust="0"/>
    <p:restoredTop sz="93305" autoAdjust="0"/>
  </p:normalViewPr>
  <p:slideViewPr>
    <p:cSldViewPr snapToGrid="0" showGuides="1">
      <p:cViewPr varScale="1">
        <p:scale>
          <a:sx n="95" d="100"/>
          <a:sy n="95" d="100"/>
        </p:scale>
        <p:origin x="536" y="64"/>
      </p:cViewPr>
      <p:guideLst>
        <p:guide orient="horz" pos="3840"/>
        <p:guide pos="70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6" d="100"/>
          <a:sy n="76" d="100"/>
        </p:scale>
        <p:origin x="2736" y="6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Len Nichols" userId="0d9dc39281703eb3" providerId="LiveId" clId="{EBDCD62F-5AEE-426D-8D4B-538D939766B5}"/>
    <pc:docChg chg="custSel modSld sldOrd">
      <pc:chgData name="Len Nichols" userId="0d9dc39281703eb3" providerId="LiveId" clId="{EBDCD62F-5AEE-426D-8D4B-538D939766B5}" dt="2020-05-17T16:33:41.919" v="320" actId="20577"/>
      <pc:docMkLst>
        <pc:docMk/>
      </pc:docMkLst>
      <pc:sldChg chg="modSp mod">
        <pc:chgData name="Len Nichols" userId="0d9dc39281703eb3" providerId="LiveId" clId="{EBDCD62F-5AEE-426D-8D4B-538D939766B5}" dt="2020-05-15T17:12:43.668" v="56" actId="14100"/>
        <pc:sldMkLst>
          <pc:docMk/>
          <pc:sldMk cId="3124108117" sldId="256"/>
        </pc:sldMkLst>
        <pc:spChg chg="mod">
          <ac:chgData name="Len Nichols" userId="0d9dc39281703eb3" providerId="LiveId" clId="{EBDCD62F-5AEE-426D-8D4B-538D939766B5}" dt="2020-05-15T17:12:43.668" v="56" actId="14100"/>
          <ac:spMkLst>
            <pc:docMk/>
            <pc:sldMk cId="3124108117" sldId="256"/>
            <ac:spMk id="22" creationId="{00000000-0000-0000-0000-000000000000}"/>
          </ac:spMkLst>
        </pc:spChg>
      </pc:sldChg>
      <pc:sldChg chg="modSp mod modNotes">
        <pc:chgData name="Len Nichols" userId="0d9dc39281703eb3" providerId="LiveId" clId="{EBDCD62F-5AEE-426D-8D4B-538D939766B5}" dt="2020-05-15T17:14:54.862" v="95" actId="20577"/>
        <pc:sldMkLst>
          <pc:docMk/>
          <pc:sldMk cId="4129628116" sldId="257"/>
        </pc:sldMkLst>
        <pc:spChg chg="mod">
          <ac:chgData name="Len Nichols" userId="0d9dc39281703eb3" providerId="LiveId" clId="{EBDCD62F-5AEE-426D-8D4B-538D939766B5}" dt="2020-05-15T17:14:54.862" v="95" actId="20577"/>
          <ac:spMkLst>
            <pc:docMk/>
            <pc:sldMk cId="4129628116" sldId="257"/>
            <ac:spMk id="36" creationId="{00000000-0000-0000-0000-000000000000}"/>
          </ac:spMkLst>
        </pc:spChg>
      </pc:sldChg>
      <pc:sldChg chg="modSp mod modNotes">
        <pc:chgData name="Len Nichols" userId="0d9dc39281703eb3" providerId="LiveId" clId="{EBDCD62F-5AEE-426D-8D4B-538D939766B5}" dt="2020-05-15T17:16:37.563" v="140" actId="20577"/>
        <pc:sldMkLst>
          <pc:docMk/>
          <pc:sldMk cId="2444199567" sldId="258"/>
        </pc:sldMkLst>
        <pc:spChg chg="mod">
          <ac:chgData name="Len Nichols" userId="0d9dc39281703eb3" providerId="LiveId" clId="{EBDCD62F-5AEE-426D-8D4B-538D939766B5}" dt="2020-05-15T17:16:00.920" v="139" actId="14100"/>
          <ac:spMkLst>
            <pc:docMk/>
            <pc:sldMk cId="2444199567" sldId="258"/>
            <ac:spMk id="36" creationId="{00000000-0000-0000-0000-000000000000}"/>
          </ac:spMkLst>
        </pc:spChg>
      </pc:sldChg>
      <pc:sldChg chg="modSp mod modNotes">
        <pc:chgData name="Len Nichols" userId="0d9dc39281703eb3" providerId="LiveId" clId="{EBDCD62F-5AEE-426D-8D4B-538D939766B5}" dt="2020-05-15T17:17:49.239" v="185" actId="20577"/>
        <pc:sldMkLst>
          <pc:docMk/>
          <pc:sldMk cId="954047900" sldId="259"/>
        </pc:sldMkLst>
        <pc:spChg chg="mod">
          <ac:chgData name="Len Nichols" userId="0d9dc39281703eb3" providerId="LiveId" clId="{EBDCD62F-5AEE-426D-8D4B-538D939766B5}" dt="2020-05-15T17:17:29.387" v="183" actId="20577"/>
          <ac:spMkLst>
            <pc:docMk/>
            <pc:sldMk cId="954047900" sldId="259"/>
            <ac:spMk id="36" creationId="{00000000-0000-0000-0000-000000000000}"/>
          </ac:spMkLst>
        </pc:spChg>
      </pc:sldChg>
      <pc:sldChg chg="modNotes">
        <pc:chgData name="Len Nichols" userId="0d9dc39281703eb3" providerId="LiveId" clId="{EBDCD62F-5AEE-426D-8D4B-538D939766B5}" dt="2020-05-15T17:36:50.070" v="191" actId="20577"/>
        <pc:sldMkLst>
          <pc:docMk/>
          <pc:sldMk cId="668263481" sldId="260"/>
        </pc:sldMkLst>
      </pc:sldChg>
      <pc:sldChg chg="modNotes">
        <pc:chgData name="Len Nichols" userId="0d9dc39281703eb3" providerId="LiveId" clId="{EBDCD62F-5AEE-426D-8D4B-538D939766B5}" dt="2020-05-15T17:37:59.675" v="192" actId="20577"/>
        <pc:sldMkLst>
          <pc:docMk/>
          <pc:sldMk cId="3835461326" sldId="261"/>
        </pc:sldMkLst>
      </pc:sldChg>
      <pc:sldChg chg="modSp mod modNotes">
        <pc:chgData name="Len Nichols" userId="0d9dc39281703eb3" providerId="LiveId" clId="{EBDCD62F-5AEE-426D-8D4B-538D939766B5}" dt="2020-05-15T17:41:15.223" v="275" actId="6549"/>
        <pc:sldMkLst>
          <pc:docMk/>
          <pc:sldMk cId="3052918755" sldId="262"/>
        </pc:sldMkLst>
        <pc:spChg chg="mod">
          <ac:chgData name="Len Nichols" userId="0d9dc39281703eb3" providerId="LiveId" clId="{EBDCD62F-5AEE-426D-8D4B-538D939766B5}" dt="2020-05-15T17:41:15.223" v="275" actId="6549"/>
          <ac:spMkLst>
            <pc:docMk/>
            <pc:sldMk cId="3052918755" sldId="262"/>
            <ac:spMk id="31" creationId="{00000000-0000-0000-0000-000000000000}"/>
          </ac:spMkLst>
        </pc:spChg>
      </pc:sldChg>
      <pc:sldChg chg="modSp mod modNotes">
        <pc:chgData name="Len Nichols" userId="0d9dc39281703eb3" providerId="LiveId" clId="{EBDCD62F-5AEE-426D-8D4B-538D939766B5}" dt="2020-05-17T16:33:41.919" v="320" actId="20577"/>
        <pc:sldMkLst>
          <pc:docMk/>
          <pc:sldMk cId="2262930242" sldId="264"/>
        </pc:sldMkLst>
        <pc:spChg chg="mod">
          <ac:chgData name="Len Nichols" userId="0d9dc39281703eb3" providerId="LiveId" clId="{EBDCD62F-5AEE-426D-8D4B-538D939766B5}" dt="2020-05-17T16:33:41.919" v="320" actId="20577"/>
          <ac:spMkLst>
            <pc:docMk/>
            <pc:sldMk cId="2262930242" sldId="264"/>
            <ac:spMk id="37" creationId="{00000000-0000-0000-0000-000000000000}"/>
          </ac:spMkLst>
        </pc:spChg>
      </pc:sldChg>
      <pc:sldChg chg="modNotes">
        <pc:chgData name="Len Nichols" userId="0d9dc39281703eb3" providerId="LiveId" clId="{EBDCD62F-5AEE-426D-8D4B-538D939766B5}" dt="2020-05-15T17:38:30.467" v="193" actId="20577"/>
        <pc:sldMkLst>
          <pc:docMk/>
          <pc:sldMk cId="164914383" sldId="265"/>
        </pc:sldMkLst>
      </pc:sldChg>
      <pc:sldChg chg="modSp mod modNotes">
        <pc:chgData name="Len Nichols" userId="0d9dc39281703eb3" providerId="LiveId" clId="{EBDCD62F-5AEE-426D-8D4B-538D939766B5}" dt="2020-05-17T16:33:37.144" v="319" actId="20577"/>
        <pc:sldMkLst>
          <pc:docMk/>
          <pc:sldMk cId="3426998909" sldId="266"/>
        </pc:sldMkLst>
        <pc:spChg chg="mod">
          <ac:chgData name="Len Nichols" userId="0d9dc39281703eb3" providerId="LiveId" clId="{EBDCD62F-5AEE-426D-8D4B-538D939766B5}" dt="2020-05-15T17:43:10.554" v="315" actId="20577"/>
          <ac:spMkLst>
            <pc:docMk/>
            <pc:sldMk cId="3426998909" sldId="266"/>
            <ac:spMk id="30" creationId="{1B44D8DA-849F-4B06-B861-9D74D189FEA4}"/>
          </ac:spMkLst>
        </pc:spChg>
        <pc:spChg chg="mod">
          <ac:chgData name="Len Nichols" userId="0d9dc39281703eb3" providerId="LiveId" clId="{EBDCD62F-5AEE-426D-8D4B-538D939766B5}" dt="2020-05-17T16:33:37.144" v="319" actId="20577"/>
          <ac:spMkLst>
            <pc:docMk/>
            <pc:sldMk cId="3426998909" sldId="266"/>
            <ac:spMk id="37" creationId="{00000000-0000-0000-0000-000000000000}"/>
          </ac:spMkLst>
        </pc:spChg>
      </pc:sldChg>
      <pc:sldChg chg="ord modNotes">
        <pc:chgData name="Len Nichols" userId="0d9dc39281703eb3" providerId="LiveId" clId="{EBDCD62F-5AEE-426D-8D4B-538D939766B5}" dt="2020-05-15T17:35:44.480" v="190" actId="20577"/>
        <pc:sldMkLst>
          <pc:docMk/>
          <pc:sldMk cId="1529339671" sldId="267"/>
        </pc:sldMkLst>
      </pc:sldChg>
      <pc:sldChg chg="ord modNotes">
        <pc:chgData name="Len Nichols" userId="0d9dc39281703eb3" providerId="LiveId" clId="{EBDCD62F-5AEE-426D-8D4B-538D939766B5}" dt="2020-05-15T17:44:13.111" v="318" actId="20577"/>
        <pc:sldMkLst>
          <pc:docMk/>
          <pc:sldMk cId="2298358865" sldId="268"/>
        </pc:sldMk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3012329" cy="463696"/>
          </a:xfrm>
          <a:prstGeom prst="rect">
            <a:avLst/>
          </a:prstGeom>
        </p:spPr>
        <p:txBody>
          <a:bodyPr vert="horz" lIns="90763" tIns="45382" rIns="90763" bIns="45382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36173" y="1"/>
            <a:ext cx="3012329" cy="463696"/>
          </a:xfrm>
          <a:prstGeom prst="rect">
            <a:avLst/>
          </a:prstGeom>
        </p:spPr>
        <p:txBody>
          <a:bodyPr vert="horz" lIns="90763" tIns="45382" rIns="90763" bIns="45382" rtlCol="0"/>
          <a:lstStyle>
            <a:lvl1pPr algn="r">
              <a:defRPr sz="1200"/>
            </a:lvl1pPr>
          </a:lstStyle>
          <a:p>
            <a:fld id="{4E26E2CA-EB4E-4D47-BDE8-4C7EFB21C35F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06438" y="1154113"/>
            <a:ext cx="5537200" cy="31162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763" tIns="45382" rIns="90763" bIns="45382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95637" y="4444546"/>
            <a:ext cx="5558801" cy="3637020"/>
          </a:xfrm>
          <a:prstGeom prst="rect">
            <a:avLst/>
          </a:prstGeom>
        </p:spPr>
        <p:txBody>
          <a:bodyPr vert="horz" lIns="90763" tIns="45382" rIns="90763" bIns="45382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772379"/>
            <a:ext cx="3012329" cy="463696"/>
          </a:xfrm>
          <a:prstGeom prst="rect">
            <a:avLst/>
          </a:prstGeom>
        </p:spPr>
        <p:txBody>
          <a:bodyPr vert="horz" lIns="90763" tIns="45382" rIns="90763" bIns="45382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36173" y="8772379"/>
            <a:ext cx="3012329" cy="463696"/>
          </a:xfrm>
          <a:prstGeom prst="rect">
            <a:avLst/>
          </a:prstGeom>
        </p:spPr>
        <p:txBody>
          <a:bodyPr vert="horz" lIns="90763" tIns="45382" rIns="90763" bIns="45382" rtlCol="0" anchor="b"/>
          <a:lstStyle>
            <a:lvl1pPr algn="r">
              <a:defRPr sz="1200"/>
            </a:lvl1pPr>
          </a:lstStyle>
          <a:p>
            <a:fld id="{0891D38F-394C-4A30-810E-FECBE285E78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306990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497318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8564067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2349995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29274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>
          <a:xfrm>
            <a:off x="695637" y="4463473"/>
            <a:ext cx="5558801" cy="3637020"/>
          </a:xfrm>
        </p:spPr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505250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177681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494397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>
          <a:xfrm>
            <a:off x="689342" y="4438237"/>
            <a:ext cx="5558801" cy="3637020"/>
          </a:xfrm>
        </p:spPr>
        <p:txBody>
          <a:bodyPr/>
          <a:lstStyle/>
          <a:p>
            <a:r>
              <a:rPr lang="en-US" dirty="0"/>
              <a:t> 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3820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313036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07008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045576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>
          <a:xfrm>
            <a:off x="662370" y="4444546"/>
            <a:ext cx="5558801" cy="3637020"/>
          </a:xfrm>
        </p:spPr>
        <p:txBody>
          <a:bodyPr/>
          <a:lstStyle/>
          <a:p>
            <a:r>
              <a:rPr lang="en-US" dirty="0"/>
              <a:t> </a:t>
            </a:r>
          </a:p>
          <a:p>
            <a:endParaRPr lang="en-US" dirty="0"/>
          </a:p>
          <a:p>
            <a:r>
              <a:rPr lang="en-US" dirty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891D38F-394C-4A30-810E-FECBE285E78E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07125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3527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4972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956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50883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4922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2545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61471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47546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9515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14284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02109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91CDE3-C639-43F7-8823-7705DA5715B6}" type="datetimeFigureOut">
              <a:rPr lang="en-US" smtClean="0"/>
              <a:t>5/17/2020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5B6D2B-56F3-42D6-92B0-93CA3E6803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7930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086180" y="827818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 and/or Health Plans</a:t>
            </a:r>
          </a:p>
        </p:txBody>
      </p:sp>
      <p:sp>
        <p:nvSpPr>
          <p:cNvPr id="5" name="Rectangle 4"/>
          <p:cNvSpPr/>
          <p:nvPr/>
        </p:nvSpPr>
        <p:spPr>
          <a:xfrm>
            <a:off x="9200867" y="808504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Child Protective Services Agency</a:t>
            </a:r>
          </a:p>
        </p:txBody>
      </p:sp>
      <p:sp>
        <p:nvSpPr>
          <p:cNvPr id="6" name="Oval 5"/>
          <p:cNvSpPr/>
          <p:nvPr/>
        </p:nvSpPr>
        <p:spPr>
          <a:xfrm>
            <a:off x="4703119" y="3318297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Family Connects Integrated Data Platform</a:t>
            </a:r>
          </a:p>
        </p:txBody>
      </p:sp>
      <p:cxnSp>
        <p:nvCxnSpPr>
          <p:cNvPr id="11" name="Elbow Connector 10"/>
          <p:cNvCxnSpPr>
            <a:stCxn id="4" idx="2"/>
            <a:endCxn id="6" idx="2"/>
          </p:cNvCxnSpPr>
          <p:nvPr/>
        </p:nvCxnSpPr>
        <p:spPr>
          <a:xfrm rot="16200000" flipH="1">
            <a:off x="2339782" y="1622471"/>
            <a:ext cx="2051567" cy="2675107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lbow Connector 23"/>
          <p:cNvCxnSpPr>
            <a:stCxn id="5" idx="2"/>
            <a:endCxn id="6" idx="6"/>
          </p:cNvCxnSpPr>
          <p:nvPr/>
        </p:nvCxnSpPr>
        <p:spPr>
          <a:xfrm rot="5400000">
            <a:off x="7798693" y="1641802"/>
            <a:ext cx="2070881" cy="2617132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-64917" y="2014127"/>
            <a:ext cx="2125131" cy="1985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 Child ED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Child Hospitalizations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 Ambulatory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Rx Scripts +$*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10102028" y="2076688"/>
            <a:ext cx="21336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Protective Services Investigations*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839212" y="154154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Springfield – Family Connects</a:t>
            </a:r>
          </a:p>
        </p:txBody>
      </p:sp>
      <p:sp>
        <p:nvSpPr>
          <p:cNvPr id="41" name="TextBox 40"/>
          <p:cNvSpPr txBox="1"/>
          <p:nvPr/>
        </p:nvSpPr>
        <p:spPr>
          <a:xfrm flipH="1">
            <a:off x="1821228" y="6297998"/>
            <a:ext cx="85637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an optional control group</a:t>
            </a:r>
          </a:p>
        </p:txBody>
      </p:sp>
      <p:sp>
        <p:nvSpPr>
          <p:cNvPr id="18" name="Rectangle 17"/>
          <p:cNvSpPr/>
          <p:nvPr/>
        </p:nvSpPr>
        <p:spPr>
          <a:xfrm>
            <a:off x="3114852" y="828875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Families (via optional survey)</a:t>
            </a:r>
          </a:p>
        </p:txBody>
      </p:sp>
      <p:cxnSp>
        <p:nvCxnSpPr>
          <p:cNvPr id="19" name="Straight Arrow Connector 18"/>
          <p:cNvCxnSpPr>
            <a:cxnSpLocks/>
            <a:stCxn id="18" idx="2"/>
            <a:endCxn id="6" idx="1"/>
          </p:cNvCxnSpPr>
          <p:nvPr/>
        </p:nvCxnSpPr>
        <p:spPr>
          <a:xfrm>
            <a:off x="4056684" y="1935299"/>
            <a:ext cx="1059773" cy="1578508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2145255" y="2437129"/>
            <a:ext cx="2392297" cy="17081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Mental Health Status of Parents*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Parenting Behaviors*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Health care use*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Physical health status*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FCCBF0C4-27A6-42F6-9350-8EC5166EE17E}"/>
              </a:ext>
            </a:extLst>
          </p:cNvPr>
          <p:cNvSpPr/>
          <p:nvPr/>
        </p:nvSpPr>
        <p:spPr>
          <a:xfrm>
            <a:off x="7172196" y="812963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Community Social Service (SS) Resources</a:t>
            </a:r>
          </a:p>
        </p:txBody>
      </p: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522EFD60-7A8E-4143-9444-65953B6C97CF}"/>
              </a:ext>
            </a:extLst>
          </p:cNvPr>
          <p:cNvCxnSpPr>
            <a:cxnSpLocks/>
            <a:stCxn id="21" idx="2"/>
            <a:endCxn id="6" idx="7"/>
          </p:cNvCxnSpPr>
          <p:nvPr/>
        </p:nvCxnSpPr>
        <p:spPr>
          <a:xfrm flipH="1">
            <a:off x="7112229" y="1919387"/>
            <a:ext cx="1001799" cy="1594420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>
            <a:extLst>
              <a:ext uri="{FF2B5EF4-FFF2-40B4-BE49-F238E27FC236}">
                <a16:creationId xmlns:a16="http://schemas.microsoft.com/office/drawing/2014/main" id="{B5465AD7-3A1A-49E7-8CAC-D83D891C993E}"/>
              </a:ext>
            </a:extLst>
          </p:cNvPr>
          <p:cNvSpPr txBox="1"/>
          <p:nvPr/>
        </p:nvSpPr>
        <p:spPr>
          <a:xfrm>
            <a:off x="7691134" y="2397127"/>
            <a:ext cx="2180844" cy="12772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Referrals to SS Providers</a:t>
            </a:r>
          </a:p>
          <a:p>
            <a:pPr>
              <a:spcAft>
                <a:spcPts val="600"/>
              </a:spcAft>
            </a:pPr>
            <a:r>
              <a:rPr lang="en-US" dirty="0"/>
              <a:t>Referral Follow-thru Rates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47433AD9-4218-45A0-9275-E2BAB9B48796}"/>
              </a:ext>
            </a:extLst>
          </p:cNvPr>
          <p:cNvSpPr/>
          <p:nvPr/>
        </p:nvSpPr>
        <p:spPr>
          <a:xfrm>
            <a:off x="4719981" y="4909353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w/CAPGI TA  &amp; Evaluation Team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1C469CD9-1DDC-4DCA-A414-609AEE3853CD}"/>
              </a:ext>
            </a:extLst>
          </p:cNvPr>
          <p:cNvCxnSpPr>
            <a:cxnSpLocks/>
          </p:cNvCxnSpPr>
          <p:nvPr/>
        </p:nvCxnSpPr>
        <p:spPr>
          <a:xfrm>
            <a:off x="6117771" y="4653321"/>
            <a:ext cx="0" cy="256032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Rectangle 37">
            <a:extLst>
              <a:ext uri="{FF2B5EF4-FFF2-40B4-BE49-F238E27FC236}">
                <a16:creationId xmlns:a16="http://schemas.microsoft.com/office/drawing/2014/main" id="{0C40820F-008D-4B20-8E64-845203A5A8F7}"/>
              </a:ext>
            </a:extLst>
          </p:cNvPr>
          <p:cNvSpPr/>
          <p:nvPr/>
        </p:nvSpPr>
        <p:spPr>
          <a:xfrm>
            <a:off x="5143524" y="814021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Springfield-Greene County Health Department (SGHD)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1947E36B-148F-40E2-AB7E-0CEFF0139F41}"/>
              </a:ext>
            </a:extLst>
          </p:cNvPr>
          <p:cNvCxnSpPr>
            <a:cxnSpLocks/>
            <a:stCxn id="38" idx="2"/>
            <a:endCxn id="6" idx="0"/>
          </p:cNvCxnSpPr>
          <p:nvPr/>
        </p:nvCxnSpPr>
        <p:spPr>
          <a:xfrm>
            <a:off x="6085356" y="1920445"/>
            <a:ext cx="28987" cy="1397852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90F13ECA-0D4F-47A6-949F-7F5CDC4AED50}"/>
              </a:ext>
            </a:extLst>
          </p:cNvPr>
          <p:cNvSpPr txBox="1"/>
          <p:nvPr/>
        </p:nvSpPr>
        <p:spPr>
          <a:xfrm>
            <a:off x="5248082" y="2118647"/>
            <a:ext cx="1748609" cy="646331"/>
          </a:xfrm>
          <a:prstGeom prst="rect">
            <a:avLst/>
          </a:prstGeom>
          <a:solidFill>
            <a:schemeClr val="bg1">
              <a:alpha val="80000"/>
            </a:schemeClr>
          </a:solidFill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dirty="0"/>
              <a:t>RN Household Assessments</a:t>
            </a:r>
          </a:p>
        </p:txBody>
      </p:sp>
    </p:spTree>
    <p:extLst>
      <p:ext uri="{BB962C8B-B14F-4D97-AF65-F5344CB8AC3E}">
        <p14:creationId xmlns:p14="http://schemas.microsoft.com/office/powerpoint/2010/main" val="31241081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Box 36"/>
          <p:cNvSpPr txBox="1"/>
          <p:nvPr/>
        </p:nvSpPr>
        <p:spPr>
          <a:xfrm>
            <a:off x="2862073" y="704088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Anne Arundel – BH Crisis Intervention</a:t>
            </a:r>
          </a:p>
        </p:txBody>
      </p:sp>
      <p:sp>
        <p:nvSpPr>
          <p:cNvPr id="41" name="TextBox 40"/>
          <p:cNvSpPr txBox="1"/>
          <p:nvPr/>
        </p:nvSpPr>
        <p:spPr>
          <a:xfrm flipH="1">
            <a:off x="2061751" y="5897880"/>
            <a:ext cx="808373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an optional control group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A5D15A58-997B-4F01-841F-931686C737D4}"/>
              </a:ext>
            </a:extLst>
          </p:cNvPr>
          <p:cNvSpPr/>
          <p:nvPr/>
        </p:nvSpPr>
        <p:spPr>
          <a:xfrm>
            <a:off x="939982" y="1944814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19A894C3-B4DC-45FF-B93D-178F68754DEA}"/>
              </a:ext>
            </a:extLst>
          </p:cNvPr>
          <p:cNvSpPr/>
          <p:nvPr/>
        </p:nvSpPr>
        <p:spPr>
          <a:xfrm>
            <a:off x="9355836" y="1934477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Law Enforcement / Criminal Justice</a:t>
            </a:r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0D521648-7DDF-48AC-B25D-A6B0013133D5}"/>
              </a:ext>
            </a:extLst>
          </p:cNvPr>
          <p:cNvSpPr/>
          <p:nvPr/>
        </p:nvSpPr>
        <p:spPr>
          <a:xfrm>
            <a:off x="4682001" y="4029135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w/CAPGI TA  &amp; Evaluation Team</a:t>
            </a:r>
          </a:p>
        </p:txBody>
      </p:sp>
      <p:cxnSp>
        <p:nvCxnSpPr>
          <p:cNvPr id="18" name="Elbow Connector 10">
            <a:extLst>
              <a:ext uri="{FF2B5EF4-FFF2-40B4-BE49-F238E27FC236}">
                <a16:creationId xmlns:a16="http://schemas.microsoft.com/office/drawing/2014/main" id="{86EE6FAF-E9D3-4D0B-A0AB-76D7BEF8C760}"/>
              </a:ext>
            </a:extLst>
          </p:cNvPr>
          <p:cNvCxnSpPr>
            <a:stCxn id="15" idx="2"/>
            <a:endCxn id="17" idx="2"/>
          </p:cNvCxnSpPr>
          <p:nvPr/>
        </p:nvCxnSpPr>
        <p:spPr>
          <a:xfrm rot="16200000" flipH="1">
            <a:off x="2476324" y="2490970"/>
            <a:ext cx="1611168" cy="2800186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Elbow Connector 23">
            <a:extLst>
              <a:ext uri="{FF2B5EF4-FFF2-40B4-BE49-F238E27FC236}">
                <a16:creationId xmlns:a16="http://schemas.microsoft.com/office/drawing/2014/main" id="{837F8CEF-4738-476B-9647-024FF3410FA0}"/>
              </a:ext>
            </a:extLst>
          </p:cNvPr>
          <p:cNvCxnSpPr>
            <a:stCxn id="16" idx="2"/>
            <a:endCxn id="17" idx="6"/>
          </p:cNvCxnSpPr>
          <p:nvPr/>
        </p:nvCxnSpPr>
        <p:spPr>
          <a:xfrm rot="5400000">
            <a:off x="8073186" y="2472165"/>
            <a:ext cx="1655746" cy="2793219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A353E4B1-A965-4E1C-AC9C-33838224B30D}"/>
              </a:ext>
            </a:extLst>
          </p:cNvPr>
          <p:cNvSpPr txBox="1"/>
          <p:nvPr/>
        </p:nvSpPr>
        <p:spPr>
          <a:xfrm>
            <a:off x="217714" y="3113866"/>
            <a:ext cx="1671067" cy="15542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ED Visits (and BH ED visits)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Hospitalizations +$*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58D0F7BD-0B48-4748-AD2B-60382A5345A4}"/>
              </a:ext>
            </a:extLst>
          </p:cNvPr>
          <p:cNvSpPr/>
          <p:nvPr/>
        </p:nvSpPr>
        <p:spPr>
          <a:xfrm>
            <a:off x="3043946" y="1934477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C311B778-A1FE-433E-9FA1-047D45212A79}"/>
              </a:ext>
            </a:extLst>
          </p:cNvPr>
          <p:cNvCxnSpPr>
            <a:cxnSpLocks/>
            <a:stCxn id="22" idx="2"/>
            <a:endCxn id="17" idx="1"/>
          </p:cNvCxnSpPr>
          <p:nvPr/>
        </p:nvCxnSpPr>
        <p:spPr>
          <a:xfrm>
            <a:off x="3985779" y="3075142"/>
            <a:ext cx="1109560" cy="1149503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>
            <a:extLst>
              <a:ext uri="{FF2B5EF4-FFF2-40B4-BE49-F238E27FC236}">
                <a16:creationId xmlns:a16="http://schemas.microsoft.com/office/drawing/2014/main" id="{41C9C362-CA1D-4B15-866D-B3EEA8D5C5DF}"/>
              </a:ext>
            </a:extLst>
          </p:cNvPr>
          <p:cNvSpPr txBox="1"/>
          <p:nvPr/>
        </p:nvSpPr>
        <p:spPr>
          <a:xfrm>
            <a:off x="2932929" y="3102979"/>
            <a:ext cx="159701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Health Expenditures*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5A2775E2-0BDE-4024-949D-E60E622CEECA}"/>
              </a:ext>
            </a:extLst>
          </p:cNvPr>
          <p:cNvSpPr/>
          <p:nvPr/>
        </p:nvSpPr>
        <p:spPr>
          <a:xfrm>
            <a:off x="7251873" y="1934477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County Mental Health Agency (AACMHA)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5CC72CC9-868B-45D9-AC6D-A5EFF4153B69}"/>
              </a:ext>
            </a:extLst>
          </p:cNvPr>
          <p:cNvCxnSpPr>
            <a:cxnSpLocks/>
            <a:stCxn id="26" idx="2"/>
            <a:endCxn id="17" idx="7"/>
          </p:cNvCxnSpPr>
          <p:nvPr/>
        </p:nvCxnSpPr>
        <p:spPr>
          <a:xfrm flipH="1">
            <a:off x="7091111" y="3075142"/>
            <a:ext cx="1102595" cy="1149503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Rectangle 27">
            <a:extLst>
              <a:ext uri="{FF2B5EF4-FFF2-40B4-BE49-F238E27FC236}">
                <a16:creationId xmlns:a16="http://schemas.microsoft.com/office/drawing/2014/main" id="{0812F234-C8CE-4E24-9D34-F46F540CF9BD}"/>
              </a:ext>
            </a:extLst>
          </p:cNvPr>
          <p:cNvSpPr/>
          <p:nvPr/>
        </p:nvSpPr>
        <p:spPr>
          <a:xfrm>
            <a:off x="5147909" y="1942576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Employers</a:t>
            </a:r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88949DE0-0F8F-4FDA-93E0-9055E6C9EDF9}"/>
              </a:ext>
            </a:extLst>
          </p:cNvPr>
          <p:cNvCxnSpPr>
            <a:cxnSpLocks/>
            <a:stCxn id="28" idx="2"/>
            <a:endCxn id="17" idx="0"/>
          </p:cNvCxnSpPr>
          <p:nvPr/>
        </p:nvCxnSpPr>
        <p:spPr>
          <a:xfrm>
            <a:off x="6089742" y="3083241"/>
            <a:ext cx="3483" cy="945894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1B44D8DA-849F-4B06-B861-9D74D189FEA4}"/>
              </a:ext>
            </a:extLst>
          </p:cNvPr>
          <p:cNvSpPr txBox="1"/>
          <p:nvPr/>
        </p:nvSpPr>
        <p:spPr>
          <a:xfrm>
            <a:off x="7713745" y="3412127"/>
            <a:ext cx="199339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Regular BH Visits*</a:t>
            </a:r>
          </a:p>
          <a:p>
            <a:r>
              <a:rPr lang="en-US" dirty="0"/>
              <a:t>Diversion Visits*</a:t>
            </a:r>
          </a:p>
          <a:p>
            <a:r>
              <a:rPr lang="en-US" dirty="0"/>
              <a:t>Mental health status*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450F79C-8449-4A87-829E-F0BFE2E05882}"/>
              </a:ext>
            </a:extLst>
          </p:cNvPr>
          <p:cNvSpPr txBox="1"/>
          <p:nvPr/>
        </p:nvSpPr>
        <p:spPr>
          <a:xfrm>
            <a:off x="6072779" y="3075142"/>
            <a:ext cx="143167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Missed Workdays*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17A4C817-5EAD-4CAA-80B8-692E80977286}"/>
              </a:ext>
            </a:extLst>
          </p:cNvPr>
          <p:cNvSpPr txBox="1"/>
          <p:nvPr/>
        </p:nvSpPr>
        <p:spPr>
          <a:xfrm>
            <a:off x="10316328" y="3081207"/>
            <a:ext cx="1788586" cy="15799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400"/>
              </a:spcAft>
            </a:pPr>
            <a:r>
              <a:rPr lang="en-US" dirty="0"/>
              <a:t>Police &amp; Emergency Calls +$*</a:t>
            </a:r>
          </a:p>
          <a:p>
            <a:pPr>
              <a:spcAft>
                <a:spcPts val="400"/>
              </a:spcAft>
            </a:pPr>
            <a:r>
              <a:rPr lang="en-US" dirty="0"/>
              <a:t>Arrests +$*</a:t>
            </a:r>
          </a:p>
          <a:p>
            <a:pPr>
              <a:spcAft>
                <a:spcPts val="400"/>
              </a:spcAft>
            </a:pPr>
            <a:r>
              <a:rPr lang="en-US" dirty="0"/>
              <a:t>Days in Jail +$</a:t>
            </a:r>
          </a:p>
        </p:txBody>
      </p:sp>
      <p:sp>
        <p:nvSpPr>
          <p:cNvPr id="2" name="Rectangle 1"/>
          <p:cNvSpPr/>
          <p:nvPr/>
        </p:nvSpPr>
        <p:spPr>
          <a:xfrm>
            <a:off x="7145541" y="1473416"/>
            <a:ext cx="4219145" cy="1686028"/>
          </a:xfrm>
          <a:prstGeom prst="rect">
            <a:avLst/>
          </a:prstGeom>
          <a:noFill/>
          <a:ln w="28575"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7145542" y="1503697"/>
            <a:ext cx="4219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Collaboration on Intervention</a:t>
            </a:r>
          </a:p>
        </p:txBody>
      </p:sp>
    </p:spTree>
    <p:extLst>
      <p:ext uri="{BB962C8B-B14F-4D97-AF65-F5344CB8AC3E}">
        <p14:creationId xmlns:p14="http://schemas.microsoft.com/office/powerpoint/2010/main" val="342699890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Box 36"/>
          <p:cNvSpPr txBox="1"/>
          <p:nvPr/>
        </p:nvSpPr>
        <p:spPr>
          <a:xfrm>
            <a:off x="2862073" y="704088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Anne Arundel – Tiny Houses</a:t>
            </a:r>
          </a:p>
        </p:txBody>
      </p:sp>
      <p:sp>
        <p:nvSpPr>
          <p:cNvPr id="41" name="TextBox 40"/>
          <p:cNvSpPr txBox="1"/>
          <p:nvPr/>
        </p:nvSpPr>
        <p:spPr>
          <a:xfrm flipH="1">
            <a:off x="2267710" y="5897880"/>
            <a:ext cx="76718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the control group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DE1F18D1-54C0-4017-88FB-0C496F4CB0EF}"/>
              </a:ext>
            </a:extLst>
          </p:cNvPr>
          <p:cNvSpPr/>
          <p:nvPr/>
        </p:nvSpPr>
        <p:spPr>
          <a:xfrm>
            <a:off x="402253" y="1741350"/>
            <a:ext cx="1536192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B5918922-6080-429E-88A5-1459492CEF62}"/>
              </a:ext>
            </a:extLst>
          </p:cNvPr>
          <p:cNvSpPr/>
          <p:nvPr/>
        </p:nvSpPr>
        <p:spPr>
          <a:xfrm>
            <a:off x="6311593" y="1694089"/>
            <a:ext cx="1531314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Criminal Justice / Law Enforcement</a:t>
            </a:r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E718B044-B10D-4DB2-867F-3C18EFE1DD0B}"/>
              </a:ext>
            </a:extLst>
          </p:cNvPr>
          <p:cNvSpPr/>
          <p:nvPr/>
        </p:nvSpPr>
        <p:spPr>
          <a:xfrm>
            <a:off x="4819891" y="4420756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w/CAPGI TA  &amp; Evaluation Team</a:t>
            </a:r>
          </a:p>
        </p:txBody>
      </p:sp>
      <p:cxnSp>
        <p:nvCxnSpPr>
          <p:cNvPr id="28" name="Elbow Connector 10">
            <a:extLst>
              <a:ext uri="{FF2B5EF4-FFF2-40B4-BE49-F238E27FC236}">
                <a16:creationId xmlns:a16="http://schemas.microsoft.com/office/drawing/2014/main" id="{44B70CE5-564B-4CD4-84BE-2962E60A31CC}"/>
              </a:ext>
            </a:extLst>
          </p:cNvPr>
          <p:cNvCxnSpPr>
            <a:stCxn id="21" idx="2"/>
            <a:endCxn id="26" idx="2"/>
          </p:cNvCxnSpPr>
          <p:nvPr/>
        </p:nvCxnSpPr>
        <p:spPr>
          <a:xfrm rot="16200000" flipH="1">
            <a:off x="1891994" y="2160370"/>
            <a:ext cx="2206253" cy="3649542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07FBBB06-1C4A-4C82-B14D-A5C9E8FF4B1B}"/>
              </a:ext>
            </a:extLst>
          </p:cNvPr>
          <p:cNvSpPr/>
          <p:nvPr/>
        </p:nvSpPr>
        <p:spPr>
          <a:xfrm>
            <a:off x="2372033" y="1741350"/>
            <a:ext cx="1536192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C0918931-5B63-4B64-AFB2-354ADB5CFE0A}"/>
              </a:ext>
            </a:extLst>
          </p:cNvPr>
          <p:cNvCxnSpPr>
            <a:cxnSpLocks/>
            <a:stCxn id="29" idx="2"/>
            <a:endCxn id="26" idx="1"/>
          </p:cNvCxnSpPr>
          <p:nvPr/>
        </p:nvCxnSpPr>
        <p:spPr>
          <a:xfrm>
            <a:off x="3140129" y="2882015"/>
            <a:ext cx="2093100" cy="1734251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Rectangle 30">
            <a:extLst>
              <a:ext uri="{FF2B5EF4-FFF2-40B4-BE49-F238E27FC236}">
                <a16:creationId xmlns:a16="http://schemas.microsoft.com/office/drawing/2014/main" id="{E0F5CB78-B10E-4308-86D6-880FFF39D0CB}"/>
              </a:ext>
            </a:extLst>
          </p:cNvPr>
          <p:cNvSpPr/>
          <p:nvPr/>
        </p:nvSpPr>
        <p:spPr>
          <a:xfrm>
            <a:off x="8276495" y="1720292"/>
            <a:ext cx="153619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Community Social Service Providers</a:t>
            </a:r>
          </a:p>
        </p:txBody>
      </p: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5C48EE37-984D-48EB-B84F-82A438B1F1A4}"/>
              </a:ext>
            </a:extLst>
          </p:cNvPr>
          <p:cNvCxnSpPr>
            <a:cxnSpLocks/>
            <a:stCxn id="24" idx="2"/>
            <a:endCxn id="26" idx="0"/>
          </p:cNvCxnSpPr>
          <p:nvPr/>
        </p:nvCxnSpPr>
        <p:spPr>
          <a:xfrm flipH="1">
            <a:off x="6231115" y="2837089"/>
            <a:ext cx="846135" cy="1583667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>
            <a:extLst>
              <a:ext uri="{FF2B5EF4-FFF2-40B4-BE49-F238E27FC236}">
                <a16:creationId xmlns:a16="http://schemas.microsoft.com/office/drawing/2014/main" id="{17A4C817-5EAD-4CAA-80B8-692E80977286}"/>
              </a:ext>
            </a:extLst>
          </p:cNvPr>
          <p:cNvSpPr txBox="1"/>
          <p:nvPr/>
        </p:nvSpPr>
        <p:spPr>
          <a:xfrm>
            <a:off x="6131395" y="2951823"/>
            <a:ext cx="2172590" cy="1302921"/>
          </a:xfrm>
          <a:prstGeom prst="rect">
            <a:avLst/>
          </a:prstGeom>
          <a:solidFill>
            <a:schemeClr val="bg1">
              <a:alpha val="61000"/>
            </a:schemeClr>
          </a:solidFill>
        </p:spPr>
        <p:txBody>
          <a:bodyPr wrap="square" rtlCol="0">
            <a:spAutoFit/>
          </a:bodyPr>
          <a:lstStyle/>
          <a:p>
            <a:pPr>
              <a:spcAft>
                <a:spcPts val="400"/>
              </a:spcAft>
            </a:pPr>
            <a:r>
              <a:rPr lang="en-US" dirty="0"/>
              <a:t>Police &amp; Emergency Calls +$*</a:t>
            </a:r>
          </a:p>
          <a:p>
            <a:pPr>
              <a:spcAft>
                <a:spcPts val="400"/>
              </a:spcAft>
            </a:pPr>
            <a:r>
              <a:rPr lang="en-US" dirty="0"/>
              <a:t>Arrests +$*</a:t>
            </a:r>
          </a:p>
          <a:p>
            <a:pPr>
              <a:spcAft>
                <a:spcPts val="400"/>
              </a:spcAft>
            </a:pPr>
            <a:r>
              <a:rPr lang="en-US" dirty="0"/>
              <a:t>Days in Jail +$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B81F95F4-8F38-4D0D-BBC7-CB7389C43364}"/>
              </a:ext>
            </a:extLst>
          </p:cNvPr>
          <p:cNvSpPr txBox="1"/>
          <p:nvPr/>
        </p:nvSpPr>
        <p:spPr>
          <a:xfrm>
            <a:off x="7872033" y="3793079"/>
            <a:ext cx="13811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Behavioral Health Visit Utilization*</a:t>
            </a:r>
          </a:p>
        </p:txBody>
      </p:sp>
      <p:cxnSp>
        <p:nvCxnSpPr>
          <p:cNvPr id="36" name="Connector: Elbow 27">
            <a:extLst>
              <a:ext uri="{FF2B5EF4-FFF2-40B4-BE49-F238E27FC236}">
                <a16:creationId xmlns:a16="http://schemas.microsoft.com/office/drawing/2014/main" id="{A4BDC668-B50D-4553-A313-CAFF7F397471}"/>
              </a:ext>
            </a:extLst>
          </p:cNvPr>
          <p:cNvCxnSpPr>
            <a:cxnSpLocks/>
            <a:stCxn id="46" idx="2"/>
            <a:endCxn id="26" idx="6"/>
          </p:cNvCxnSpPr>
          <p:nvPr/>
        </p:nvCxnSpPr>
        <p:spPr>
          <a:xfrm rot="5400000">
            <a:off x="8226396" y="2300294"/>
            <a:ext cx="2203918" cy="3372031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Rectangle 37">
            <a:extLst>
              <a:ext uri="{FF2B5EF4-FFF2-40B4-BE49-F238E27FC236}">
                <a16:creationId xmlns:a16="http://schemas.microsoft.com/office/drawing/2014/main" id="{8477993D-838B-485B-8D92-720160CC5AEF}"/>
              </a:ext>
            </a:extLst>
          </p:cNvPr>
          <p:cNvSpPr/>
          <p:nvPr/>
        </p:nvSpPr>
        <p:spPr>
          <a:xfrm>
            <a:off x="4341813" y="1733992"/>
            <a:ext cx="1536192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Employers</a:t>
            </a:r>
          </a:p>
        </p:txBody>
      </p: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1F24D711-9368-4FBB-8660-66CA792AFC85}"/>
              </a:ext>
            </a:extLst>
          </p:cNvPr>
          <p:cNvCxnSpPr>
            <a:cxnSpLocks/>
            <a:stCxn id="38" idx="2"/>
            <a:endCxn id="26" idx="0"/>
          </p:cNvCxnSpPr>
          <p:nvPr/>
        </p:nvCxnSpPr>
        <p:spPr>
          <a:xfrm>
            <a:off x="5109909" y="2874657"/>
            <a:ext cx="1121206" cy="1546099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81AA89E1-1A62-4736-9A4C-A92CD8D6D031}"/>
              </a:ext>
            </a:extLst>
          </p:cNvPr>
          <p:cNvSpPr txBox="1"/>
          <p:nvPr/>
        </p:nvSpPr>
        <p:spPr>
          <a:xfrm>
            <a:off x="3824356" y="2893359"/>
            <a:ext cx="14456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Employment Status*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1161515" y="2840402"/>
            <a:ext cx="1547318" cy="1985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ED Visits +$*</a:t>
            </a:r>
          </a:p>
          <a:p>
            <a:pPr>
              <a:spcAft>
                <a:spcPts val="600"/>
              </a:spcAft>
            </a:pPr>
            <a:r>
              <a:rPr lang="en-US" dirty="0"/>
              <a:t>Ambulatory Visits +$*</a:t>
            </a:r>
          </a:p>
          <a:p>
            <a:pPr>
              <a:spcAft>
                <a:spcPts val="600"/>
              </a:spcAft>
            </a:pPr>
            <a:r>
              <a:rPr lang="en-US" dirty="0"/>
              <a:t>Hospital Bed-Days +$*</a:t>
            </a:r>
          </a:p>
          <a:p>
            <a:pPr>
              <a:spcAft>
                <a:spcPts val="600"/>
              </a:spcAft>
            </a:pPr>
            <a:r>
              <a:rPr lang="en-US" dirty="0"/>
              <a:t>Rx Scripts +$* 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2434710" y="3696516"/>
            <a:ext cx="2391831" cy="14311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dirty="0"/>
              <a:t>ED Visits +$*</a:t>
            </a:r>
          </a:p>
          <a:p>
            <a:pPr algn="ctr">
              <a:spcAft>
                <a:spcPts val="600"/>
              </a:spcAft>
            </a:pPr>
            <a:r>
              <a:rPr lang="en-US" dirty="0"/>
              <a:t>Ambulatory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Hospital Bed-Days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Rx Scripts +$* </a:t>
            </a:r>
          </a:p>
        </p:txBody>
      </p:sp>
      <p:sp>
        <p:nvSpPr>
          <p:cNvPr id="46" name="Rectangle 45">
            <a:extLst>
              <a:ext uri="{FF2B5EF4-FFF2-40B4-BE49-F238E27FC236}">
                <a16:creationId xmlns:a16="http://schemas.microsoft.com/office/drawing/2014/main" id="{E0F5CB78-B10E-4308-86D6-880FFF39D0CB}"/>
              </a:ext>
            </a:extLst>
          </p:cNvPr>
          <p:cNvSpPr/>
          <p:nvPr/>
        </p:nvSpPr>
        <p:spPr>
          <a:xfrm>
            <a:off x="10246274" y="1741350"/>
            <a:ext cx="153619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Vendor(s) for Housing &amp; Supportive Services</a:t>
            </a:r>
          </a:p>
        </p:txBody>
      </p: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5C48EE37-984D-48EB-B84F-82A438B1F1A4}"/>
              </a:ext>
            </a:extLst>
          </p:cNvPr>
          <p:cNvCxnSpPr>
            <a:cxnSpLocks/>
            <a:stCxn id="31" idx="2"/>
            <a:endCxn id="26" idx="7"/>
          </p:cNvCxnSpPr>
          <p:nvPr/>
        </p:nvCxnSpPr>
        <p:spPr>
          <a:xfrm flipH="1">
            <a:off x="7229001" y="2863292"/>
            <a:ext cx="1815590" cy="1752974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7D387E00-D7C9-4457-BBAB-7BB5121D8280}"/>
              </a:ext>
            </a:extLst>
          </p:cNvPr>
          <p:cNvSpPr txBox="1"/>
          <p:nvPr/>
        </p:nvSpPr>
        <p:spPr>
          <a:xfrm>
            <a:off x="9612086" y="3013454"/>
            <a:ext cx="12954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Services Provided +$</a:t>
            </a:r>
          </a:p>
        </p:txBody>
      </p:sp>
    </p:spTree>
    <p:extLst>
      <p:ext uri="{BB962C8B-B14F-4D97-AF65-F5344CB8AC3E}">
        <p14:creationId xmlns:p14="http://schemas.microsoft.com/office/powerpoint/2010/main" val="226293024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27319" y="1231955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 and Cancer Centers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46173" y="2432447"/>
            <a:ext cx="2446018" cy="12772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Breast Cancer Outcomes* **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Mammograms/ Preventative Visits +$*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846831" y="365229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DC – Breast Cancer Navigators</a:t>
            </a:r>
          </a:p>
        </p:txBody>
      </p:sp>
      <p:sp>
        <p:nvSpPr>
          <p:cNvPr id="12" name="Rectangle 11"/>
          <p:cNvSpPr/>
          <p:nvPr/>
        </p:nvSpPr>
        <p:spPr>
          <a:xfrm>
            <a:off x="6365329" y="1231957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DC Primary Care Association</a:t>
            </a:r>
          </a:p>
        </p:txBody>
      </p:sp>
      <p:cxnSp>
        <p:nvCxnSpPr>
          <p:cNvPr id="13" name="Straight Arrow Connector 12"/>
          <p:cNvCxnSpPr>
            <a:cxnSpLocks/>
            <a:stCxn id="12" idx="2"/>
            <a:endCxn id="38" idx="7"/>
          </p:cNvCxnSpPr>
          <p:nvPr/>
        </p:nvCxnSpPr>
        <p:spPr>
          <a:xfrm flipH="1">
            <a:off x="7097199" y="2372622"/>
            <a:ext cx="209963" cy="1546887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4673388B-0F37-4DBE-8665-791C4E061518}"/>
              </a:ext>
            </a:extLst>
          </p:cNvPr>
          <p:cNvSpPr txBox="1"/>
          <p:nvPr/>
        </p:nvSpPr>
        <p:spPr>
          <a:xfrm>
            <a:off x="7230959" y="2479384"/>
            <a:ext cx="2446018" cy="12772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Breast Cancer Outcomes* **</a:t>
            </a:r>
          </a:p>
          <a:p>
            <a:pPr>
              <a:spcAft>
                <a:spcPts val="600"/>
              </a:spcAft>
            </a:pPr>
            <a:r>
              <a:rPr lang="en-US" dirty="0"/>
              <a:t>Mammograms/ Preventative Visits*</a:t>
            </a:r>
          </a:p>
        </p:txBody>
      </p: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60E66794-3D46-4417-A9A8-B0FC7E5246BB}"/>
              </a:ext>
            </a:extLst>
          </p:cNvPr>
          <p:cNvCxnSpPr>
            <a:cxnSpLocks/>
            <a:stCxn id="18" idx="2"/>
            <a:endCxn id="38" idx="1"/>
          </p:cNvCxnSpPr>
          <p:nvPr/>
        </p:nvCxnSpPr>
        <p:spPr>
          <a:xfrm>
            <a:off x="4888157" y="2372622"/>
            <a:ext cx="213270" cy="1546887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Rectangle 29">
            <a:extLst>
              <a:ext uri="{FF2B5EF4-FFF2-40B4-BE49-F238E27FC236}">
                <a16:creationId xmlns:a16="http://schemas.microsoft.com/office/drawing/2014/main" id="{F546379C-F0BA-4949-9CD7-D06B4737A616}"/>
              </a:ext>
            </a:extLst>
          </p:cNvPr>
          <p:cNvSpPr/>
          <p:nvPr/>
        </p:nvSpPr>
        <p:spPr>
          <a:xfrm>
            <a:off x="3302027" y="2557381"/>
            <a:ext cx="161314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Health Expenditures*</a:t>
            </a: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8F0C56D7-23A9-4193-9BD8-77883AC97C2E}"/>
              </a:ext>
            </a:extLst>
          </p:cNvPr>
          <p:cNvSpPr/>
          <p:nvPr/>
        </p:nvSpPr>
        <p:spPr>
          <a:xfrm>
            <a:off x="4688089" y="3723999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w/CAPGI TA  &amp; Evaluation Team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C4DAD6F-C40E-411A-9895-63DE0FF00C3C}"/>
              </a:ext>
            </a:extLst>
          </p:cNvPr>
          <p:cNvSpPr txBox="1"/>
          <p:nvPr/>
        </p:nvSpPr>
        <p:spPr>
          <a:xfrm flipH="1">
            <a:off x="1045029" y="5285888"/>
            <a:ext cx="10117178" cy="10002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dirty="0"/>
              <a:t>*Needed for members of both the intervention group and the control group</a:t>
            </a:r>
          </a:p>
          <a:p>
            <a:pPr algn="ctr">
              <a:spcAft>
                <a:spcPts val="600"/>
              </a:spcAft>
            </a:pPr>
            <a:r>
              <a:rPr lang="en-US" dirty="0"/>
              <a:t>**Potential outcomes: phase of diagnosis, #/frequency of screenings, # of therapy visits and time to first post-diagnosis visit, % compliance with therapy regimen, survival rates</a:t>
            </a:r>
          </a:p>
        </p:txBody>
      </p:sp>
      <p:sp>
        <p:nvSpPr>
          <p:cNvPr id="18" name="Rectangle 17"/>
          <p:cNvSpPr/>
          <p:nvPr/>
        </p:nvSpPr>
        <p:spPr>
          <a:xfrm>
            <a:off x="3946324" y="1231957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sp>
        <p:nvSpPr>
          <p:cNvPr id="19" name="Rectangle 18"/>
          <p:cNvSpPr/>
          <p:nvPr/>
        </p:nvSpPr>
        <p:spPr>
          <a:xfrm>
            <a:off x="8784334" y="1231955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Vendors</a:t>
            </a:r>
          </a:p>
        </p:txBody>
      </p:sp>
      <p:cxnSp>
        <p:nvCxnSpPr>
          <p:cNvPr id="20" name="Elbow Connector 10">
            <a:extLst>
              <a:ext uri="{FF2B5EF4-FFF2-40B4-BE49-F238E27FC236}">
                <a16:creationId xmlns:a16="http://schemas.microsoft.com/office/drawing/2014/main" id="{44B70CE5-564B-4CD4-84BE-2962E60A31CC}"/>
              </a:ext>
            </a:extLst>
          </p:cNvPr>
          <p:cNvCxnSpPr>
            <a:stCxn id="4" idx="2"/>
            <a:endCxn id="38" idx="2"/>
          </p:cNvCxnSpPr>
          <p:nvPr/>
        </p:nvCxnSpPr>
        <p:spPr>
          <a:xfrm rot="16200000" flipH="1">
            <a:off x="2569175" y="2272596"/>
            <a:ext cx="2018891" cy="2218937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lbow Connector 10">
            <a:extLst>
              <a:ext uri="{FF2B5EF4-FFF2-40B4-BE49-F238E27FC236}">
                <a16:creationId xmlns:a16="http://schemas.microsoft.com/office/drawing/2014/main" id="{6AE5F980-C397-4E91-9151-7A2495ABBEFD}"/>
              </a:ext>
            </a:extLst>
          </p:cNvPr>
          <p:cNvCxnSpPr>
            <a:stCxn id="19" idx="2"/>
            <a:endCxn id="38" idx="6"/>
          </p:cNvCxnSpPr>
          <p:nvPr/>
        </p:nvCxnSpPr>
        <p:spPr>
          <a:xfrm rot="5400000">
            <a:off x="7608907" y="2274250"/>
            <a:ext cx="2018891" cy="2215630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7D387E00-D7C9-4457-BBAB-7BB5121D8280}"/>
              </a:ext>
            </a:extLst>
          </p:cNvPr>
          <p:cNvSpPr txBox="1"/>
          <p:nvPr/>
        </p:nvSpPr>
        <p:spPr>
          <a:xfrm>
            <a:off x="9723377" y="2542390"/>
            <a:ext cx="14470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Services Provided +$</a:t>
            </a:r>
          </a:p>
        </p:txBody>
      </p:sp>
    </p:spTree>
    <p:extLst>
      <p:ext uri="{BB962C8B-B14F-4D97-AF65-F5344CB8AC3E}">
        <p14:creationId xmlns:p14="http://schemas.microsoft.com/office/powerpoint/2010/main" val="22983588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28571" y="1418936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 and Other Providers and Payers**</a:t>
            </a:r>
          </a:p>
        </p:txBody>
      </p:sp>
      <p:sp>
        <p:nvSpPr>
          <p:cNvPr id="5" name="Rectangle 4"/>
          <p:cNvSpPr/>
          <p:nvPr/>
        </p:nvSpPr>
        <p:spPr>
          <a:xfrm>
            <a:off x="8660456" y="1433126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Families (via optional survey)</a:t>
            </a:r>
          </a:p>
        </p:txBody>
      </p:sp>
      <p:sp>
        <p:nvSpPr>
          <p:cNvPr id="6" name="Oval 5"/>
          <p:cNvSpPr/>
          <p:nvPr/>
        </p:nvSpPr>
        <p:spPr>
          <a:xfrm>
            <a:off x="4690872" y="4466580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w/CAPGI TA  &amp; Evaluation Team</a:t>
            </a:r>
          </a:p>
        </p:txBody>
      </p:sp>
      <p:cxnSp>
        <p:nvCxnSpPr>
          <p:cNvPr id="11" name="Elbow Connector 10"/>
          <p:cNvCxnSpPr>
            <a:cxnSpLocks/>
            <a:stCxn id="4" idx="2"/>
            <a:endCxn id="6" idx="2"/>
          </p:cNvCxnSpPr>
          <p:nvPr/>
        </p:nvCxnSpPr>
        <p:spPr>
          <a:xfrm rot="16200000" flipH="1">
            <a:off x="2293393" y="2736612"/>
            <a:ext cx="2574491" cy="2220468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lbow Connector 23"/>
          <p:cNvCxnSpPr>
            <a:stCxn id="5" idx="2"/>
            <a:endCxn id="6" idx="6"/>
          </p:cNvCxnSpPr>
          <p:nvPr/>
        </p:nvCxnSpPr>
        <p:spPr>
          <a:xfrm rot="5400000">
            <a:off x="7260533" y="2792337"/>
            <a:ext cx="2594542" cy="2088968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250376" y="2595165"/>
            <a:ext cx="2224384" cy="29700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Asthma ED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Asthma Urgent Care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Asthma Hospitalizations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Ambulatory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Rx Scripts +$, and Adherence*</a:t>
            </a:r>
          </a:p>
          <a:p>
            <a:pPr algn="r">
              <a:spcAft>
                <a:spcPts val="600"/>
              </a:spcAft>
            </a:pP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9656582" y="2823768"/>
            <a:ext cx="2514600" cy="1985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Missed School Days*</a:t>
            </a:r>
          </a:p>
          <a:p>
            <a:pPr>
              <a:spcAft>
                <a:spcPts val="600"/>
              </a:spcAft>
            </a:pPr>
            <a:r>
              <a:rPr lang="en-US" dirty="0"/>
              <a:t>Mental Health Status*</a:t>
            </a:r>
          </a:p>
          <a:p>
            <a:pPr>
              <a:spcAft>
                <a:spcPts val="600"/>
              </a:spcAft>
            </a:pPr>
            <a:r>
              <a:rPr lang="en-US" dirty="0"/>
              <a:t>Parental Self-Efficacy Asthma Score*</a:t>
            </a:r>
          </a:p>
          <a:p>
            <a:pPr>
              <a:spcAft>
                <a:spcPts val="600"/>
              </a:spcAft>
            </a:pPr>
            <a:r>
              <a:rPr lang="en-US" dirty="0"/>
              <a:t># and severity of Asthma Episodes*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840301" y="704088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Hartford – BREATHE</a:t>
            </a:r>
          </a:p>
        </p:txBody>
      </p:sp>
      <p:sp>
        <p:nvSpPr>
          <p:cNvPr id="41" name="TextBox 40"/>
          <p:cNvSpPr txBox="1"/>
          <p:nvPr/>
        </p:nvSpPr>
        <p:spPr>
          <a:xfrm flipH="1">
            <a:off x="1495694" y="5897880"/>
            <a:ext cx="921584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the control group</a:t>
            </a:r>
          </a:p>
          <a:p>
            <a:pPr algn="ctr"/>
            <a:r>
              <a:rPr lang="en-US" dirty="0"/>
              <a:t>**Including joint risk arrangements, health plans and public programs, and physician groups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823B15F0-184D-44EC-82DA-AF3519CF3B9E}"/>
              </a:ext>
            </a:extLst>
          </p:cNvPr>
          <p:cNvSpPr/>
          <p:nvPr/>
        </p:nvSpPr>
        <p:spPr>
          <a:xfrm>
            <a:off x="3838518" y="1418936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Parent Mentors</a:t>
            </a:r>
          </a:p>
        </p:txBody>
      </p: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2D02468E-DC6C-4588-B0BC-9C5484537079}"/>
              </a:ext>
            </a:extLst>
          </p:cNvPr>
          <p:cNvCxnSpPr>
            <a:cxnSpLocks/>
            <a:stCxn id="12" idx="2"/>
            <a:endCxn id="6" idx="1"/>
          </p:cNvCxnSpPr>
          <p:nvPr/>
        </p:nvCxnSpPr>
        <p:spPr>
          <a:xfrm>
            <a:off x="4780351" y="2559601"/>
            <a:ext cx="323859" cy="2102489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C2F859D8-6D2F-4E1B-9A0A-AF5E0D8E2AB9}"/>
              </a:ext>
            </a:extLst>
          </p:cNvPr>
          <p:cNvSpPr txBox="1"/>
          <p:nvPr/>
        </p:nvSpPr>
        <p:spPr>
          <a:xfrm>
            <a:off x="2806351" y="2626557"/>
            <a:ext cx="199339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Parent Asthma Management Knowledge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CEAB6285-456B-4638-8241-79FCE76822AA}"/>
              </a:ext>
            </a:extLst>
          </p:cNvPr>
          <p:cNvSpPr txBox="1"/>
          <p:nvPr/>
        </p:nvSpPr>
        <p:spPr>
          <a:xfrm>
            <a:off x="3259832" y="3607738"/>
            <a:ext cx="172669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# of Asthma Episodes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53163AC0-93CF-4CDC-B6FE-24B4A5ED4E27}"/>
              </a:ext>
            </a:extLst>
          </p:cNvPr>
          <p:cNvSpPr/>
          <p:nvPr/>
        </p:nvSpPr>
        <p:spPr>
          <a:xfrm>
            <a:off x="6328058" y="1433499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Employers</a:t>
            </a:r>
          </a:p>
        </p:txBody>
      </p: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09723572-FD23-4074-9AD9-8B7C6E8888D0}"/>
              </a:ext>
            </a:extLst>
          </p:cNvPr>
          <p:cNvCxnSpPr>
            <a:cxnSpLocks/>
            <a:stCxn id="19" idx="2"/>
            <a:endCxn id="6" idx="7"/>
          </p:cNvCxnSpPr>
          <p:nvPr/>
        </p:nvCxnSpPr>
        <p:spPr>
          <a:xfrm flipH="1">
            <a:off x="7099982" y="2574164"/>
            <a:ext cx="169909" cy="2087926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>
            <a:extLst>
              <a:ext uri="{FF2B5EF4-FFF2-40B4-BE49-F238E27FC236}">
                <a16:creationId xmlns:a16="http://schemas.microsoft.com/office/drawing/2014/main" id="{C49703CA-1C17-433E-8AB1-1DA6F62BAEDF}"/>
              </a:ext>
            </a:extLst>
          </p:cNvPr>
          <p:cNvSpPr/>
          <p:nvPr/>
        </p:nvSpPr>
        <p:spPr>
          <a:xfrm>
            <a:off x="5935656" y="2765056"/>
            <a:ext cx="1313865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Missed Workdays*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CEAB6285-456B-4638-8241-79FCE76822AA}"/>
              </a:ext>
            </a:extLst>
          </p:cNvPr>
          <p:cNvSpPr txBox="1"/>
          <p:nvPr/>
        </p:nvSpPr>
        <p:spPr>
          <a:xfrm>
            <a:off x="2032143" y="4143414"/>
            <a:ext cx="172669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# of Asthma Episodes*</a:t>
            </a:r>
          </a:p>
        </p:txBody>
      </p:sp>
    </p:spTree>
    <p:extLst>
      <p:ext uri="{BB962C8B-B14F-4D97-AF65-F5344CB8AC3E}">
        <p14:creationId xmlns:p14="http://schemas.microsoft.com/office/powerpoint/2010/main" val="41296281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550979" y="1673836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</a:t>
            </a:r>
          </a:p>
        </p:txBody>
      </p:sp>
      <p:sp>
        <p:nvSpPr>
          <p:cNvPr id="5" name="Rectangle 4"/>
          <p:cNvSpPr/>
          <p:nvPr/>
        </p:nvSpPr>
        <p:spPr>
          <a:xfrm>
            <a:off x="8757357" y="1657430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Seniors (via survey)</a:t>
            </a:r>
          </a:p>
        </p:txBody>
      </p:sp>
      <p:sp>
        <p:nvSpPr>
          <p:cNvPr id="6" name="Oval 5"/>
          <p:cNvSpPr/>
          <p:nvPr/>
        </p:nvSpPr>
        <p:spPr>
          <a:xfrm>
            <a:off x="4690872" y="3758184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w/CAPGI TA  &amp; Evaluation Team</a:t>
            </a:r>
          </a:p>
        </p:txBody>
      </p:sp>
      <p:cxnSp>
        <p:nvCxnSpPr>
          <p:cNvPr id="11" name="Elbow Connector 10"/>
          <p:cNvCxnSpPr>
            <a:cxnSpLocks/>
            <a:stCxn id="4" idx="2"/>
            <a:endCxn id="6" idx="2"/>
          </p:cNvCxnSpPr>
          <p:nvPr/>
        </p:nvCxnSpPr>
        <p:spPr>
          <a:xfrm rot="16200000" flipH="1">
            <a:off x="2786245" y="2521068"/>
            <a:ext cx="1611195" cy="2198060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lbow Connector 23"/>
          <p:cNvCxnSpPr>
            <a:stCxn id="5" idx="2"/>
            <a:endCxn id="6" idx="6"/>
          </p:cNvCxnSpPr>
          <p:nvPr/>
        </p:nvCxnSpPr>
        <p:spPr>
          <a:xfrm rot="5400000">
            <a:off x="7775334" y="2501841"/>
            <a:ext cx="1661842" cy="2185869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81658" y="2902451"/>
            <a:ext cx="2446018" cy="17851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ED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Hospitalizations+$*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Ambulatory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Rx Scripts +$*</a:t>
            </a:r>
          </a:p>
          <a:p>
            <a:pPr algn="r"/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9704197" y="2853614"/>
            <a:ext cx="231747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Mental Health Status*</a:t>
            </a:r>
          </a:p>
          <a:p>
            <a:r>
              <a:rPr lang="en-US" dirty="0"/>
              <a:t>Health care use*</a:t>
            </a:r>
          </a:p>
          <a:p>
            <a:r>
              <a:rPr lang="en-US" dirty="0"/>
              <a:t>Physical health status*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862073" y="704088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Cleveland – Medically-Tailored Meals</a:t>
            </a:r>
          </a:p>
        </p:txBody>
      </p:sp>
      <p:sp>
        <p:nvSpPr>
          <p:cNvPr id="41" name="TextBox 40"/>
          <p:cNvSpPr txBox="1"/>
          <p:nvPr/>
        </p:nvSpPr>
        <p:spPr>
          <a:xfrm flipH="1">
            <a:off x="1898466" y="5897880"/>
            <a:ext cx="84103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an optional control group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926868" y="1669772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cxnSp>
        <p:nvCxnSpPr>
          <p:cNvPr id="7" name="Straight Arrow Connector 6"/>
          <p:cNvCxnSpPr>
            <a:cxnSpLocks/>
            <a:stCxn id="12" idx="2"/>
          </p:cNvCxnSpPr>
          <p:nvPr/>
        </p:nvCxnSpPr>
        <p:spPr>
          <a:xfrm>
            <a:off x="4868701" y="2810437"/>
            <a:ext cx="623625" cy="1021578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3161103" y="3322584"/>
            <a:ext cx="21161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Medicaid/Medicare Expenditures*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EB5159D9-5FDD-44AC-A7BF-BBB0E67B7D4E}"/>
              </a:ext>
            </a:extLst>
          </p:cNvPr>
          <p:cNvSpPr/>
          <p:nvPr/>
        </p:nvSpPr>
        <p:spPr>
          <a:xfrm>
            <a:off x="6302757" y="1658841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Vendor</a:t>
            </a:r>
          </a:p>
        </p:txBody>
      </p: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324ED157-B09C-4FF7-8588-0644850526C1}"/>
              </a:ext>
            </a:extLst>
          </p:cNvPr>
          <p:cNvCxnSpPr>
            <a:cxnSpLocks/>
            <a:stCxn id="18" idx="2"/>
          </p:cNvCxnSpPr>
          <p:nvPr/>
        </p:nvCxnSpPr>
        <p:spPr>
          <a:xfrm flipH="1">
            <a:off x="6752366" y="2799506"/>
            <a:ext cx="492224" cy="1023808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D35F3334-7A6E-4C59-A6CD-C82966755A20}"/>
              </a:ext>
            </a:extLst>
          </p:cNvPr>
          <p:cNvSpPr txBox="1"/>
          <p:nvPr/>
        </p:nvSpPr>
        <p:spPr>
          <a:xfrm>
            <a:off x="6118860" y="3322584"/>
            <a:ext cx="199339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 # of Meals Delivered</a:t>
            </a:r>
          </a:p>
        </p:txBody>
      </p:sp>
    </p:spTree>
    <p:extLst>
      <p:ext uri="{BB962C8B-B14F-4D97-AF65-F5344CB8AC3E}">
        <p14:creationId xmlns:p14="http://schemas.microsoft.com/office/powerpoint/2010/main" val="24441995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Box 36"/>
          <p:cNvSpPr txBox="1"/>
          <p:nvPr/>
        </p:nvSpPr>
        <p:spPr>
          <a:xfrm>
            <a:off x="2862073" y="320263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Cleveland – Affordable Housing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87AC3C89-F884-484B-A24B-D00D89091546}"/>
              </a:ext>
            </a:extLst>
          </p:cNvPr>
          <p:cNvSpPr/>
          <p:nvPr/>
        </p:nvSpPr>
        <p:spPr>
          <a:xfrm>
            <a:off x="963194" y="1295837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7073FFCC-4689-452E-A440-EB3C42921584}"/>
              </a:ext>
            </a:extLst>
          </p:cNvPr>
          <p:cNvSpPr/>
          <p:nvPr/>
        </p:nvSpPr>
        <p:spPr>
          <a:xfrm>
            <a:off x="7188924" y="1305756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Criminal Justice / Law Enforcement</a:t>
            </a: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2773A99B-22B1-4743-9BF7-36972F7AA3CF}"/>
              </a:ext>
            </a:extLst>
          </p:cNvPr>
          <p:cNvSpPr/>
          <p:nvPr/>
        </p:nvSpPr>
        <p:spPr>
          <a:xfrm>
            <a:off x="4689259" y="3845415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Team (Including BHP**) w/CAPGI TA &amp; Evaluation Team</a:t>
            </a:r>
          </a:p>
        </p:txBody>
      </p:sp>
      <p:cxnSp>
        <p:nvCxnSpPr>
          <p:cNvPr id="35" name="Elbow Connector 10">
            <a:extLst>
              <a:ext uri="{FF2B5EF4-FFF2-40B4-BE49-F238E27FC236}">
                <a16:creationId xmlns:a16="http://schemas.microsoft.com/office/drawing/2014/main" id="{6AE5F980-C397-4E91-9151-7A2495ABBEFD}"/>
              </a:ext>
            </a:extLst>
          </p:cNvPr>
          <p:cNvCxnSpPr/>
          <p:nvPr/>
        </p:nvCxnSpPr>
        <p:spPr>
          <a:xfrm rot="16200000" flipH="1">
            <a:off x="2258931" y="2082599"/>
            <a:ext cx="2076425" cy="2784232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Rectangle 38">
            <a:extLst>
              <a:ext uri="{FF2B5EF4-FFF2-40B4-BE49-F238E27FC236}">
                <a16:creationId xmlns:a16="http://schemas.microsoft.com/office/drawing/2014/main" id="{F2A352D2-1C75-4FCD-B50B-8C3626B64B28}"/>
              </a:ext>
            </a:extLst>
          </p:cNvPr>
          <p:cNvSpPr/>
          <p:nvPr/>
        </p:nvSpPr>
        <p:spPr>
          <a:xfrm>
            <a:off x="3108475" y="1295837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F9E58690-5C9F-4145-A43E-F945E3C87D54}"/>
              </a:ext>
            </a:extLst>
          </p:cNvPr>
          <p:cNvCxnSpPr>
            <a:cxnSpLocks/>
            <a:stCxn id="39" idx="2"/>
            <a:endCxn id="34" idx="1"/>
          </p:cNvCxnSpPr>
          <p:nvPr/>
        </p:nvCxnSpPr>
        <p:spPr>
          <a:xfrm>
            <a:off x="4050308" y="2436502"/>
            <a:ext cx="1052289" cy="1604423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ectangle 42">
            <a:extLst>
              <a:ext uri="{FF2B5EF4-FFF2-40B4-BE49-F238E27FC236}">
                <a16:creationId xmlns:a16="http://schemas.microsoft.com/office/drawing/2014/main" id="{4ECAC54B-DDDE-4509-A2C9-E3D295249DAC}"/>
              </a:ext>
            </a:extLst>
          </p:cNvPr>
          <p:cNvSpPr/>
          <p:nvPr/>
        </p:nvSpPr>
        <p:spPr>
          <a:xfrm>
            <a:off x="9196327" y="1305752"/>
            <a:ext cx="1883665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Other Gov’t (K-12 Ed and Library)</a:t>
            </a:r>
          </a:p>
        </p:txBody>
      </p: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C89E881A-140F-4328-983A-FEC3AC775AAC}"/>
              </a:ext>
            </a:extLst>
          </p:cNvPr>
          <p:cNvCxnSpPr>
            <a:cxnSpLocks/>
            <a:stCxn id="32" idx="2"/>
            <a:endCxn id="34" idx="7"/>
          </p:cNvCxnSpPr>
          <p:nvPr/>
        </p:nvCxnSpPr>
        <p:spPr>
          <a:xfrm flipH="1">
            <a:off x="7098369" y="2412180"/>
            <a:ext cx="1032387" cy="1628745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>
            <a:extLst>
              <a:ext uri="{FF2B5EF4-FFF2-40B4-BE49-F238E27FC236}">
                <a16:creationId xmlns:a16="http://schemas.microsoft.com/office/drawing/2014/main" id="{329930DB-0B00-4EE9-A755-0A6C9C8746F5}"/>
              </a:ext>
            </a:extLst>
          </p:cNvPr>
          <p:cNvSpPr txBox="1"/>
          <p:nvPr/>
        </p:nvSpPr>
        <p:spPr>
          <a:xfrm>
            <a:off x="7689258" y="2914028"/>
            <a:ext cx="2118771" cy="17081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Police and Emergency Calls +$*</a:t>
            </a:r>
          </a:p>
          <a:p>
            <a:pPr>
              <a:spcAft>
                <a:spcPts val="600"/>
              </a:spcAft>
            </a:pPr>
            <a:r>
              <a:rPr lang="en-US" dirty="0"/>
              <a:t>Arrests +$*</a:t>
            </a:r>
          </a:p>
          <a:p>
            <a:pPr>
              <a:spcAft>
                <a:spcPts val="600"/>
              </a:spcAft>
            </a:pPr>
            <a:r>
              <a:rPr lang="en-US" dirty="0"/>
              <a:t>Days in Jail +$*</a:t>
            </a:r>
          </a:p>
          <a:p>
            <a:pPr>
              <a:spcAft>
                <a:spcPts val="600"/>
              </a:spcAft>
            </a:pP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F8F54146-3A2B-4BD7-94AA-7B7645FB70A5}"/>
              </a:ext>
            </a:extLst>
          </p:cNvPr>
          <p:cNvSpPr txBox="1"/>
          <p:nvPr/>
        </p:nvSpPr>
        <p:spPr>
          <a:xfrm>
            <a:off x="10172725" y="2600271"/>
            <a:ext cx="179989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Transport, Security, &amp; Other Costs*</a:t>
            </a:r>
          </a:p>
        </p:txBody>
      </p:sp>
      <p:cxnSp>
        <p:nvCxnSpPr>
          <p:cNvPr id="47" name="Connector: Elbow 46">
            <a:extLst>
              <a:ext uri="{FF2B5EF4-FFF2-40B4-BE49-F238E27FC236}">
                <a16:creationId xmlns:a16="http://schemas.microsoft.com/office/drawing/2014/main" id="{AFA5EBBE-2C4F-48A5-9C94-C20C86B78982}"/>
              </a:ext>
            </a:extLst>
          </p:cNvPr>
          <p:cNvCxnSpPr>
            <a:stCxn id="43" idx="2"/>
            <a:endCxn id="34" idx="6"/>
          </p:cNvCxnSpPr>
          <p:nvPr/>
        </p:nvCxnSpPr>
        <p:spPr>
          <a:xfrm rot="5400000">
            <a:off x="7774559" y="2149325"/>
            <a:ext cx="2100751" cy="2626453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Rectangle 47">
            <a:extLst>
              <a:ext uri="{FF2B5EF4-FFF2-40B4-BE49-F238E27FC236}">
                <a16:creationId xmlns:a16="http://schemas.microsoft.com/office/drawing/2014/main" id="{56241614-99D4-4682-813F-208EA478279F}"/>
              </a:ext>
            </a:extLst>
          </p:cNvPr>
          <p:cNvSpPr/>
          <p:nvPr/>
        </p:nvSpPr>
        <p:spPr>
          <a:xfrm>
            <a:off x="5158650" y="1288479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Employers</a:t>
            </a: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6A05B4AB-C712-48F2-967F-34D8399BAF38}"/>
              </a:ext>
            </a:extLst>
          </p:cNvPr>
          <p:cNvCxnSpPr>
            <a:cxnSpLocks/>
            <a:stCxn id="48" idx="2"/>
            <a:endCxn id="34" idx="0"/>
          </p:cNvCxnSpPr>
          <p:nvPr/>
        </p:nvCxnSpPr>
        <p:spPr>
          <a:xfrm>
            <a:off x="6100483" y="2429144"/>
            <a:ext cx="0" cy="1416271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>
            <a:extLst>
              <a:ext uri="{FF2B5EF4-FFF2-40B4-BE49-F238E27FC236}">
                <a16:creationId xmlns:a16="http://schemas.microsoft.com/office/drawing/2014/main" id="{3890B030-480A-48D6-9263-2A2CF9AB4F1A}"/>
              </a:ext>
            </a:extLst>
          </p:cNvPr>
          <p:cNvSpPr txBox="1"/>
          <p:nvPr/>
        </p:nvSpPr>
        <p:spPr>
          <a:xfrm>
            <a:off x="5371411" y="2712583"/>
            <a:ext cx="1445609" cy="646331"/>
          </a:xfrm>
          <a:prstGeom prst="rect">
            <a:avLst/>
          </a:prstGeom>
          <a:solidFill>
            <a:schemeClr val="bg1">
              <a:alpha val="8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Employment Status*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1A9695E0-2DF3-4BC2-A276-10612FA3CA45}"/>
              </a:ext>
            </a:extLst>
          </p:cNvPr>
          <p:cNvSpPr txBox="1"/>
          <p:nvPr/>
        </p:nvSpPr>
        <p:spPr>
          <a:xfrm flipH="1">
            <a:off x="2267709" y="5646798"/>
            <a:ext cx="767181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the control group</a:t>
            </a:r>
          </a:p>
          <a:p>
            <a:pPr algn="ctr"/>
            <a:r>
              <a:rPr lang="en-US" dirty="0"/>
              <a:t>**BHP: Better Health Partnership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122708" y="2424263"/>
            <a:ext cx="1785039" cy="1985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ED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Ambulatory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Hospitalizations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Rx Scripts +$* </a:t>
            </a:r>
          </a:p>
        </p:txBody>
      </p:sp>
      <p:sp>
        <p:nvSpPr>
          <p:cNvPr id="59" name="TextBox 58"/>
          <p:cNvSpPr txBox="1"/>
          <p:nvPr/>
        </p:nvSpPr>
        <p:spPr>
          <a:xfrm>
            <a:off x="2000953" y="2617279"/>
            <a:ext cx="2526914" cy="14311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dirty="0"/>
              <a:t>             ED Visits +$*</a:t>
            </a:r>
          </a:p>
          <a:p>
            <a:pPr algn="ctr">
              <a:spcAft>
                <a:spcPts val="600"/>
              </a:spcAft>
            </a:pPr>
            <a:r>
              <a:rPr lang="en-US" dirty="0"/>
              <a:t>    Ambulatory Visits +$*</a:t>
            </a:r>
          </a:p>
          <a:p>
            <a:pPr algn="ctr">
              <a:spcAft>
                <a:spcPts val="600"/>
              </a:spcAft>
            </a:pPr>
            <a:r>
              <a:rPr lang="en-US" dirty="0"/>
              <a:t>         Hospitalizations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Rx Scripts +$* </a:t>
            </a:r>
          </a:p>
        </p:txBody>
      </p:sp>
    </p:spTree>
    <p:extLst>
      <p:ext uri="{BB962C8B-B14F-4D97-AF65-F5344CB8AC3E}">
        <p14:creationId xmlns:p14="http://schemas.microsoft.com/office/powerpoint/2010/main" val="15293396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995532" y="989206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</a:t>
            </a:r>
          </a:p>
        </p:txBody>
      </p:sp>
      <p:sp>
        <p:nvSpPr>
          <p:cNvPr id="5" name="Rectangle 4"/>
          <p:cNvSpPr/>
          <p:nvPr/>
        </p:nvSpPr>
        <p:spPr>
          <a:xfrm>
            <a:off x="7248365" y="989206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Community Social Service (SS) Resources</a:t>
            </a:r>
          </a:p>
        </p:txBody>
      </p:sp>
      <p:sp>
        <p:nvSpPr>
          <p:cNvPr id="6" name="Oval 5"/>
          <p:cNvSpPr/>
          <p:nvPr/>
        </p:nvSpPr>
        <p:spPr>
          <a:xfrm>
            <a:off x="4684776" y="3297903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Community Resource Network, housed in Quality Health Network (local HIE)</a:t>
            </a:r>
          </a:p>
        </p:txBody>
      </p:sp>
      <p:cxnSp>
        <p:nvCxnSpPr>
          <p:cNvPr id="11" name="Elbow Connector 10"/>
          <p:cNvCxnSpPr>
            <a:stCxn id="4" idx="2"/>
            <a:endCxn id="6" idx="2"/>
          </p:cNvCxnSpPr>
          <p:nvPr/>
        </p:nvCxnSpPr>
        <p:spPr>
          <a:xfrm rot="16200000" flipH="1">
            <a:off x="2393298" y="1673937"/>
            <a:ext cx="1835544" cy="2747411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lbow Connector 23"/>
          <p:cNvCxnSpPr>
            <a:stCxn id="25" idx="2"/>
            <a:endCxn id="6" idx="6"/>
          </p:cNvCxnSpPr>
          <p:nvPr/>
        </p:nvCxnSpPr>
        <p:spPr>
          <a:xfrm rot="5400000">
            <a:off x="7955957" y="1646897"/>
            <a:ext cx="1869785" cy="2767250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122708" y="2152117"/>
            <a:ext cx="1785039" cy="1985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ED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Ambulatory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Hospital Bed-Days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Rx Scripts +$* 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10264252" y="2168317"/>
            <a:ext cx="1829783" cy="22621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Living Independently?*</a:t>
            </a:r>
          </a:p>
          <a:p>
            <a:pPr>
              <a:spcAft>
                <a:spcPts val="600"/>
              </a:spcAft>
            </a:pPr>
            <a:r>
              <a:rPr lang="en-US" dirty="0"/>
              <a:t>Mental Health Status*</a:t>
            </a:r>
          </a:p>
          <a:p>
            <a:pPr>
              <a:spcAft>
                <a:spcPts val="600"/>
              </a:spcAft>
            </a:pPr>
            <a:r>
              <a:rPr lang="en-US" dirty="0"/>
              <a:t>Physical health status*</a:t>
            </a:r>
          </a:p>
          <a:p>
            <a:pPr>
              <a:spcAft>
                <a:spcPts val="600"/>
              </a:spcAft>
            </a:pPr>
            <a:r>
              <a:rPr lang="en-US" dirty="0"/>
              <a:t>Health care use*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839212" y="406216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Grand Junction – Social Isolation</a:t>
            </a:r>
          </a:p>
        </p:txBody>
      </p:sp>
      <p:sp>
        <p:nvSpPr>
          <p:cNvPr id="41" name="TextBox 40"/>
          <p:cNvSpPr txBox="1"/>
          <p:nvPr/>
        </p:nvSpPr>
        <p:spPr>
          <a:xfrm flipH="1">
            <a:off x="2260091" y="6266557"/>
            <a:ext cx="76718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the control group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079810" y="989206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cxnSp>
        <p:nvCxnSpPr>
          <p:cNvPr id="13" name="Straight Arrow Connector 12"/>
          <p:cNvCxnSpPr>
            <a:cxnSpLocks/>
            <a:stCxn id="12" idx="2"/>
            <a:endCxn id="6" idx="1"/>
          </p:cNvCxnSpPr>
          <p:nvPr/>
        </p:nvCxnSpPr>
        <p:spPr>
          <a:xfrm>
            <a:off x="4021643" y="2129871"/>
            <a:ext cx="1076471" cy="1363542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361492" y="2330749"/>
            <a:ext cx="2016759" cy="15542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Medicaid/Medicare Expenditures*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Contacts and Services Provided by Case Managers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D5B44E64-4174-4569-AE06-97B277337CC9}"/>
              </a:ext>
            </a:extLst>
          </p:cNvPr>
          <p:cNvSpPr/>
          <p:nvPr/>
        </p:nvSpPr>
        <p:spPr>
          <a:xfrm>
            <a:off x="4686921" y="4914314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w/CAPGI TA  &amp; Evaluation Team</a:t>
            </a:r>
          </a:p>
        </p:txBody>
      </p: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4E0EFFBF-F14B-49EF-B79E-9C289B1AA9AD}"/>
              </a:ext>
            </a:extLst>
          </p:cNvPr>
          <p:cNvCxnSpPr>
            <a:cxnSpLocks/>
            <a:stCxn id="6" idx="4"/>
            <a:endCxn id="16" idx="0"/>
          </p:cNvCxnSpPr>
          <p:nvPr/>
        </p:nvCxnSpPr>
        <p:spPr>
          <a:xfrm>
            <a:off x="6096000" y="4632927"/>
            <a:ext cx="2145" cy="281387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ectangle 24"/>
          <p:cNvSpPr/>
          <p:nvPr/>
        </p:nvSpPr>
        <p:spPr>
          <a:xfrm>
            <a:off x="9332642" y="989206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Families (via survey)</a:t>
            </a:r>
          </a:p>
        </p:txBody>
      </p:sp>
      <p:sp>
        <p:nvSpPr>
          <p:cNvPr id="26" name="Rectangle 25"/>
          <p:cNvSpPr/>
          <p:nvPr/>
        </p:nvSpPr>
        <p:spPr>
          <a:xfrm>
            <a:off x="5164088" y="989206"/>
            <a:ext cx="1883664" cy="1106424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Grand Junction Housing Authority (GJHA)</a:t>
            </a:r>
          </a:p>
        </p:txBody>
      </p:sp>
      <p:cxnSp>
        <p:nvCxnSpPr>
          <p:cNvPr id="34" name="Straight Arrow Connector 33"/>
          <p:cNvCxnSpPr>
            <a:cxnSpLocks/>
            <a:stCxn id="26" idx="2"/>
            <a:endCxn id="6" idx="0"/>
          </p:cNvCxnSpPr>
          <p:nvPr/>
        </p:nvCxnSpPr>
        <p:spPr>
          <a:xfrm flipH="1">
            <a:off x="6096000" y="2095630"/>
            <a:ext cx="9920" cy="1202273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cxnSpLocks/>
            <a:stCxn id="5" idx="2"/>
            <a:endCxn id="6" idx="7"/>
          </p:cNvCxnSpPr>
          <p:nvPr/>
        </p:nvCxnSpPr>
        <p:spPr>
          <a:xfrm flipH="1">
            <a:off x="7093886" y="2095630"/>
            <a:ext cx="1096311" cy="1397783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5098114" y="2214125"/>
            <a:ext cx="2044530" cy="923330"/>
          </a:xfrm>
          <a:prstGeom prst="rect">
            <a:avLst/>
          </a:prstGeom>
          <a:solidFill>
            <a:schemeClr val="bg1">
              <a:alpha val="67000"/>
            </a:schemeClr>
          </a:solidFill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dirty="0"/>
              <a:t>Contacts and Services Provided by Case Managers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B5465AD7-3A1A-49E7-8CAC-D83D891C993E}"/>
              </a:ext>
            </a:extLst>
          </p:cNvPr>
          <p:cNvSpPr txBox="1"/>
          <p:nvPr/>
        </p:nvSpPr>
        <p:spPr>
          <a:xfrm>
            <a:off x="7753995" y="2501511"/>
            <a:ext cx="1705419" cy="12772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Referrals to SS Providers</a:t>
            </a:r>
          </a:p>
          <a:p>
            <a:pPr>
              <a:spcAft>
                <a:spcPts val="600"/>
              </a:spcAft>
            </a:pPr>
            <a:r>
              <a:rPr lang="en-US" dirty="0"/>
              <a:t>Referral Follow-thru Rates</a:t>
            </a:r>
          </a:p>
        </p:txBody>
      </p:sp>
    </p:spTree>
    <p:extLst>
      <p:ext uri="{BB962C8B-B14F-4D97-AF65-F5344CB8AC3E}">
        <p14:creationId xmlns:p14="http://schemas.microsoft.com/office/powerpoint/2010/main" val="9540479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val 5"/>
          <p:cNvSpPr/>
          <p:nvPr/>
        </p:nvSpPr>
        <p:spPr>
          <a:xfrm>
            <a:off x="4690872" y="3785616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TB/VHCI** w/CAPGI TA  &amp; Evaluation Team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862073" y="704088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Virginia – Reduction of Readmissions</a:t>
            </a:r>
          </a:p>
        </p:txBody>
      </p:sp>
      <p:sp>
        <p:nvSpPr>
          <p:cNvPr id="41" name="TextBox 40"/>
          <p:cNvSpPr txBox="1"/>
          <p:nvPr/>
        </p:nvSpPr>
        <p:spPr>
          <a:xfrm flipH="1">
            <a:off x="2094408" y="5560424"/>
            <a:ext cx="801842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an optional control group</a:t>
            </a:r>
          </a:p>
          <a:p>
            <a:pPr algn="ctr"/>
            <a:r>
              <a:rPr lang="en-US" dirty="0"/>
              <a:t>**VHCI: Virginia Center for Health Innovation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2408830" y="1546049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794657" y="2977818"/>
            <a:ext cx="2556005" cy="7232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30-Day Readmissions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Avoidable ED Visits +$*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C04FF46C-5ACA-4876-97F9-A6F82A46565D}"/>
              </a:ext>
            </a:extLst>
          </p:cNvPr>
          <p:cNvSpPr/>
          <p:nvPr/>
        </p:nvSpPr>
        <p:spPr>
          <a:xfrm>
            <a:off x="5158338" y="1546048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1A50921F-D07B-4413-ADDD-BBA1A3C4E414}"/>
              </a:ext>
            </a:extLst>
          </p:cNvPr>
          <p:cNvCxnSpPr>
            <a:cxnSpLocks/>
            <a:stCxn id="9" idx="2"/>
            <a:endCxn id="6" idx="0"/>
          </p:cNvCxnSpPr>
          <p:nvPr/>
        </p:nvCxnSpPr>
        <p:spPr>
          <a:xfrm>
            <a:off x="6100171" y="2686713"/>
            <a:ext cx="1925" cy="1098903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id="{7D387E00-D7C9-4457-BBAB-7BB5121D8280}"/>
              </a:ext>
            </a:extLst>
          </p:cNvPr>
          <p:cNvSpPr txBox="1"/>
          <p:nvPr/>
        </p:nvSpPr>
        <p:spPr>
          <a:xfrm>
            <a:off x="5998108" y="2977818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Health Expenditures*</a:t>
            </a:r>
          </a:p>
        </p:txBody>
      </p:sp>
      <p:cxnSp>
        <p:nvCxnSpPr>
          <p:cNvPr id="16" name="Elbow Connector 10">
            <a:extLst>
              <a:ext uri="{FF2B5EF4-FFF2-40B4-BE49-F238E27FC236}">
                <a16:creationId xmlns:a16="http://schemas.microsoft.com/office/drawing/2014/main" id="{6AE5F980-C397-4E91-9151-7A2495ABBEFD}"/>
              </a:ext>
            </a:extLst>
          </p:cNvPr>
          <p:cNvCxnSpPr>
            <a:stCxn id="12" idx="2"/>
            <a:endCxn id="6" idx="2"/>
          </p:cNvCxnSpPr>
          <p:nvPr/>
        </p:nvCxnSpPr>
        <p:spPr>
          <a:xfrm rot="16200000" flipH="1">
            <a:off x="3137560" y="2899816"/>
            <a:ext cx="1766414" cy="1340209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lbow Connector 10">
            <a:extLst>
              <a:ext uri="{FF2B5EF4-FFF2-40B4-BE49-F238E27FC236}">
                <a16:creationId xmlns:a16="http://schemas.microsoft.com/office/drawing/2014/main" id="{6AE5F980-C397-4E91-9151-7A2495ABBEFD}"/>
              </a:ext>
            </a:extLst>
          </p:cNvPr>
          <p:cNvCxnSpPr>
            <a:stCxn id="20" idx="2"/>
            <a:endCxn id="6" idx="6"/>
          </p:cNvCxnSpPr>
          <p:nvPr/>
        </p:nvCxnSpPr>
        <p:spPr>
          <a:xfrm rot="5400000">
            <a:off x="7306972" y="2888648"/>
            <a:ext cx="1770828" cy="1358132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Rectangle 19">
            <a:extLst>
              <a:ext uri="{FF2B5EF4-FFF2-40B4-BE49-F238E27FC236}">
                <a16:creationId xmlns:a16="http://schemas.microsoft.com/office/drawing/2014/main" id="{C04FF46C-5ACA-4876-97F9-A6F82A46565D}"/>
              </a:ext>
            </a:extLst>
          </p:cNvPr>
          <p:cNvSpPr/>
          <p:nvPr/>
        </p:nvSpPr>
        <p:spPr>
          <a:xfrm>
            <a:off x="7929619" y="1541635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Vendor/</a:t>
            </a:r>
          </a:p>
          <a:p>
            <a:pPr algn="ctr"/>
            <a:r>
              <a:rPr lang="en-US" dirty="0" err="1"/>
              <a:t>VAAACares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7D387E00-D7C9-4457-BBAB-7BB5121D8280}"/>
              </a:ext>
            </a:extLst>
          </p:cNvPr>
          <p:cNvSpPr txBox="1"/>
          <p:nvPr/>
        </p:nvSpPr>
        <p:spPr>
          <a:xfrm>
            <a:off x="8907827" y="2993208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Services Provided +$</a:t>
            </a:r>
          </a:p>
        </p:txBody>
      </p:sp>
    </p:spTree>
    <p:extLst>
      <p:ext uri="{BB962C8B-B14F-4D97-AF65-F5344CB8AC3E}">
        <p14:creationId xmlns:p14="http://schemas.microsoft.com/office/powerpoint/2010/main" val="66826348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Elbow Connector 23">
            <a:extLst>
              <a:ext uri="{FF2B5EF4-FFF2-40B4-BE49-F238E27FC236}">
                <a16:creationId xmlns:a16="http://schemas.microsoft.com/office/drawing/2014/main" id="{017357A4-5D88-4138-988B-663598152C02}"/>
              </a:ext>
            </a:extLst>
          </p:cNvPr>
          <p:cNvCxnSpPr>
            <a:cxnSpLocks/>
            <a:stCxn id="11" idx="3"/>
          </p:cNvCxnSpPr>
          <p:nvPr/>
        </p:nvCxnSpPr>
        <p:spPr>
          <a:xfrm>
            <a:off x="7046036" y="1615820"/>
            <a:ext cx="759769" cy="3692827"/>
          </a:xfrm>
          <a:prstGeom prst="bentConnector2">
            <a:avLst/>
          </a:prstGeom>
          <a:ln w="28575">
            <a:solidFill>
              <a:schemeClr val="accent2"/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1676400" y="320263"/>
            <a:ext cx="888492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Kansas City – Reduction of CHF and COPD Readmissions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713381" y="2327018"/>
            <a:ext cx="232974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30-Day All-Cause Readmissions +$*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6C492C64-AECE-4373-A4B9-D697F3DF81EB}"/>
              </a:ext>
            </a:extLst>
          </p:cNvPr>
          <p:cNvSpPr/>
          <p:nvPr/>
        </p:nvSpPr>
        <p:spPr>
          <a:xfrm>
            <a:off x="4701817" y="4634461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(MSN) w/CAPGI TA  &amp; Evaluation Team</a:t>
            </a: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64100F2-3570-497E-BCDB-C191470E5DE4}"/>
              </a:ext>
            </a:extLst>
          </p:cNvPr>
          <p:cNvSpPr/>
          <p:nvPr/>
        </p:nvSpPr>
        <p:spPr>
          <a:xfrm>
            <a:off x="2111331" y="1043817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9C07053E-02DF-440A-AED7-7D6A8F631EF2}"/>
              </a:ext>
            </a:extLst>
          </p:cNvPr>
          <p:cNvSpPr/>
          <p:nvPr/>
        </p:nvSpPr>
        <p:spPr>
          <a:xfrm>
            <a:off x="5162371" y="1045487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6E355B6E-28E2-40FE-8FC1-A2764D88FC59}"/>
              </a:ext>
            </a:extLst>
          </p:cNvPr>
          <p:cNvCxnSpPr>
            <a:cxnSpLocks/>
            <a:stCxn id="11" idx="2"/>
            <a:endCxn id="17" idx="0"/>
          </p:cNvCxnSpPr>
          <p:nvPr/>
        </p:nvCxnSpPr>
        <p:spPr>
          <a:xfrm>
            <a:off x="6104204" y="2186152"/>
            <a:ext cx="13273" cy="727643"/>
          </a:xfrm>
          <a:prstGeom prst="straightConnector1">
            <a:avLst/>
          </a:prstGeom>
          <a:ln w="28575">
            <a:solidFill>
              <a:schemeClr val="accent2"/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Oval 16">
            <a:extLst>
              <a:ext uri="{FF2B5EF4-FFF2-40B4-BE49-F238E27FC236}">
                <a16:creationId xmlns:a16="http://schemas.microsoft.com/office/drawing/2014/main" id="{9167E792-8C5D-4C83-8AFC-91445AD8ED9E}"/>
              </a:ext>
            </a:extLst>
          </p:cNvPr>
          <p:cNvSpPr/>
          <p:nvPr/>
        </p:nvSpPr>
        <p:spPr>
          <a:xfrm>
            <a:off x="4706253" y="2913795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Managed Services Network (MSN)</a:t>
            </a:r>
          </a:p>
        </p:txBody>
      </p: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DA890B92-A952-463E-A030-5ED74FA8460D}"/>
              </a:ext>
            </a:extLst>
          </p:cNvPr>
          <p:cNvCxnSpPr>
            <a:cxnSpLocks/>
            <a:stCxn id="17" idx="4"/>
            <a:endCxn id="8" idx="0"/>
          </p:cNvCxnSpPr>
          <p:nvPr/>
        </p:nvCxnSpPr>
        <p:spPr>
          <a:xfrm flipH="1">
            <a:off x="6113041" y="4248819"/>
            <a:ext cx="4436" cy="385642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5" name="Group 24">
            <a:extLst>
              <a:ext uri="{FF2B5EF4-FFF2-40B4-BE49-F238E27FC236}">
                <a16:creationId xmlns:a16="http://schemas.microsoft.com/office/drawing/2014/main" id="{942D4022-7708-4A92-A384-40D0E2C8A286}"/>
              </a:ext>
            </a:extLst>
          </p:cNvPr>
          <p:cNvGrpSpPr/>
          <p:nvPr/>
        </p:nvGrpSpPr>
        <p:grpSpPr>
          <a:xfrm>
            <a:off x="2094408" y="6103097"/>
            <a:ext cx="8018422" cy="646331"/>
            <a:chOff x="2267710" y="6157527"/>
            <a:chExt cx="7671817" cy="646331"/>
          </a:xfrm>
        </p:grpSpPr>
        <p:sp>
          <p:nvSpPr>
            <p:cNvPr id="41" name="TextBox 40"/>
            <p:cNvSpPr txBox="1"/>
            <p:nvPr/>
          </p:nvSpPr>
          <p:spPr>
            <a:xfrm flipH="1">
              <a:off x="2267710" y="6157527"/>
              <a:ext cx="7671817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/>
                <a:t>*Needed for members of both the intervention group and an optional control group</a:t>
              </a:r>
            </a:p>
            <a:p>
              <a:pPr algn="ctr"/>
              <a:r>
                <a:rPr lang="en-US" dirty="0"/>
                <a:t>Dotted line indicates uncertainty</a:t>
              </a:r>
            </a:p>
          </p:txBody>
        </p: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21EBCA63-2B1F-44BD-B983-31AF0B3EC347}"/>
                </a:ext>
              </a:extLst>
            </p:cNvPr>
            <p:cNvCxnSpPr/>
            <p:nvPr/>
          </p:nvCxnSpPr>
          <p:spPr>
            <a:xfrm>
              <a:off x="4165600" y="6604000"/>
              <a:ext cx="349956" cy="0"/>
            </a:xfrm>
            <a:prstGeom prst="line">
              <a:avLst/>
            </a:prstGeom>
            <a:ln w="28575">
              <a:solidFill>
                <a:schemeClr val="accent2"/>
              </a:solidFill>
              <a:prstDash val="sys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Rectangle 18">
            <a:extLst>
              <a:ext uri="{FF2B5EF4-FFF2-40B4-BE49-F238E27FC236}">
                <a16:creationId xmlns:a16="http://schemas.microsoft.com/office/drawing/2014/main" id="{9C07053E-02DF-440A-AED7-7D6A8F631EF2}"/>
              </a:ext>
            </a:extLst>
          </p:cNvPr>
          <p:cNvSpPr/>
          <p:nvPr/>
        </p:nvSpPr>
        <p:spPr>
          <a:xfrm>
            <a:off x="8223780" y="1043815"/>
            <a:ext cx="1883665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Vendor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6066061" y="2215183"/>
            <a:ext cx="177460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en-US" dirty="0"/>
              <a:t>30-Day All-Cause Readmissions +$*</a:t>
            </a:r>
          </a:p>
        </p:txBody>
      </p:sp>
      <p:cxnSp>
        <p:nvCxnSpPr>
          <p:cNvPr id="22" name="Elbow Connector 10">
            <a:extLst>
              <a:ext uri="{FF2B5EF4-FFF2-40B4-BE49-F238E27FC236}">
                <a16:creationId xmlns:a16="http://schemas.microsoft.com/office/drawing/2014/main" id="{6AE5F980-C397-4E91-9151-7A2495ABBEFD}"/>
              </a:ext>
            </a:extLst>
          </p:cNvPr>
          <p:cNvCxnSpPr>
            <a:stCxn id="9" idx="2"/>
            <a:endCxn id="17" idx="2"/>
          </p:cNvCxnSpPr>
          <p:nvPr/>
        </p:nvCxnSpPr>
        <p:spPr>
          <a:xfrm rot="16200000" flipH="1">
            <a:off x="3181296" y="2056349"/>
            <a:ext cx="1396825" cy="1653089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Elbow Connector 10">
            <a:extLst>
              <a:ext uri="{FF2B5EF4-FFF2-40B4-BE49-F238E27FC236}">
                <a16:creationId xmlns:a16="http://schemas.microsoft.com/office/drawing/2014/main" id="{6AE5F980-C397-4E91-9151-7A2495ABBEFD}"/>
              </a:ext>
            </a:extLst>
          </p:cNvPr>
          <p:cNvCxnSpPr>
            <a:stCxn id="19" idx="2"/>
            <a:endCxn id="8" idx="6"/>
          </p:cNvCxnSpPr>
          <p:nvPr/>
        </p:nvCxnSpPr>
        <p:spPr>
          <a:xfrm rot="5400000">
            <a:off x="6786193" y="2922552"/>
            <a:ext cx="3117493" cy="1641348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7D387E00-D7C9-4457-BBAB-7BB5121D8280}"/>
              </a:ext>
            </a:extLst>
          </p:cNvPr>
          <p:cNvSpPr txBox="1"/>
          <p:nvPr/>
        </p:nvSpPr>
        <p:spPr>
          <a:xfrm>
            <a:off x="9165613" y="2472232"/>
            <a:ext cx="2362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Services Provided +$</a:t>
            </a:r>
          </a:p>
        </p:txBody>
      </p:sp>
    </p:spTree>
    <p:extLst>
      <p:ext uri="{BB962C8B-B14F-4D97-AF65-F5344CB8AC3E}">
        <p14:creationId xmlns:p14="http://schemas.microsoft.com/office/powerpoint/2010/main" val="38354613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TextBox 36"/>
          <p:cNvSpPr txBox="1"/>
          <p:nvPr/>
        </p:nvSpPr>
        <p:spPr>
          <a:xfrm>
            <a:off x="2862073" y="704088"/>
            <a:ext cx="65135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Spokane – Supportive Housing </a:t>
            </a:r>
          </a:p>
        </p:txBody>
      </p:sp>
      <p:sp>
        <p:nvSpPr>
          <p:cNvPr id="41" name="TextBox 40"/>
          <p:cNvSpPr txBox="1"/>
          <p:nvPr/>
        </p:nvSpPr>
        <p:spPr>
          <a:xfrm flipH="1">
            <a:off x="1938445" y="5984968"/>
            <a:ext cx="833034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an optional control group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DE1F18D1-54C0-4017-88FB-0C496F4CB0EF}"/>
              </a:ext>
            </a:extLst>
          </p:cNvPr>
          <p:cNvSpPr/>
          <p:nvPr/>
        </p:nvSpPr>
        <p:spPr>
          <a:xfrm>
            <a:off x="402253" y="1741350"/>
            <a:ext cx="1536192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Hospital System(s) &amp; FQHCs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B5918922-6080-429E-88A5-1459492CEF62}"/>
              </a:ext>
            </a:extLst>
          </p:cNvPr>
          <p:cNvSpPr/>
          <p:nvPr/>
        </p:nvSpPr>
        <p:spPr>
          <a:xfrm>
            <a:off x="6311593" y="1694089"/>
            <a:ext cx="1531314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Criminal Justice / Law Enforcement</a:t>
            </a:r>
          </a:p>
        </p:txBody>
      </p:sp>
      <p:sp>
        <p:nvSpPr>
          <p:cNvPr id="17" name="Oval 16">
            <a:extLst>
              <a:ext uri="{FF2B5EF4-FFF2-40B4-BE49-F238E27FC236}">
                <a16:creationId xmlns:a16="http://schemas.microsoft.com/office/drawing/2014/main" id="{E718B044-B10D-4DB2-867F-3C18EFE1DD0B}"/>
              </a:ext>
            </a:extLst>
          </p:cNvPr>
          <p:cNvSpPr/>
          <p:nvPr/>
        </p:nvSpPr>
        <p:spPr>
          <a:xfrm>
            <a:off x="4819891" y="4420756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w/CAPGI TA  &amp; Evaluation Team</a:t>
            </a:r>
          </a:p>
        </p:txBody>
      </p:sp>
      <p:cxnSp>
        <p:nvCxnSpPr>
          <p:cNvPr id="18" name="Elbow Connector 10">
            <a:extLst>
              <a:ext uri="{FF2B5EF4-FFF2-40B4-BE49-F238E27FC236}">
                <a16:creationId xmlns:a16="http://schemas.microsoft.com/office/drawing/2014/main" id="{44B70CE5-564B-4CD4-84BE-2962E60A31CC}"/>
              </a:ext>
            </a:extLst>
          </p:cNvPr>
          <p:cNvCxnSpPr>
            <a:stCxn id="15" idx="2"/>
            <a:endCxn id="17" idx="2"/>
          </p:cNvCxnSpPr>
          <p:nvPr/>
        </p:nvCxnSpPr>
        <p:spPr>
          <a:xfrm rot="16200000" flipH="1">
            <a:off x="1891994" y="2160370"/>
            <a:ext cx="2206253" cy="3649542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Rectangle 19">
            <a:extLst>
              <a:ext uri="{FF2B5EF4-FFF2-40B4-BE49-F238E27FC236}">
                <a16:creationId xmlns:a16="http://schemas.microsoft.com/office/drawing/2014/main" id="{07FBBB06-1C4A-4C82-B14D-A5C9E8FF4B1B}"/>
              </a:ext>
            </a:extLst>
          </p:cNvPr>
          <p:cNvSpPr/>
          <p:nvPr/>
        </p:nvSpPr>
        <p:spPr>
          <a:xfrm>
            <a:off x="2372033" y="1741350"/>
            <a:ext cx="1536192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C0918931-5B63-4B64-AFB2-354ADB5CFE0A}"/>
              </a:ext>
            </a:extLst>
          </p:cNvPr>
          <p:cNvCxnSpPr>
            <a:cxnSpLocks/>
            <a:stCxn id="20" idx="2"/>
            <a:endCxn id="17" idx="1"/>
          </p:cNvCxnSpPr>
          <p:nvPr/>
        </p:nvCxnSpPr>
        <p:spPr>
          <a:xfrm>
            <a:off x="3140129" y="2882015"/>
            <a:ext cx="2093100" cy="1734251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>
            <a:extLst>
              <a:ext uri="{FF2B5EF4-FFF2-40B4-BE49-F238E27FC236}">
                <a16:creationId xmlns:a16="http://schemas.microsoft.com/office/drawing/2014/main" id="{E0F5CB78-B10E-4308-86D6-880FFF39D0CB}"/>
              </a:ext>
            </a:extLst>
          </p:cNvPr>
          <p:cNvSpPr/>
          <p:nvPr/>
        </p:nvSpPr>
        <p:spPr>
          <a:xfrm>
            <a:off x="8276495" y="1720292"/>
            <a:ext cx="153619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Community Social Service Providers</a:t>
            </a:r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5C48EE37-984D-48EB-B84F-82A438B1F1A4}"/>
              </a:ext>
            </a:extLst>
          </p:cNvPr>
          <p:cNvCxnSpPr>
            <a:cxnSpLocks/>
            <a:stCxn id="16" idx="2"/>
            <a:endCxn id="17" idx="0"/>
          </p:cNvCxnSpPr>
          <p:nvPr/>
        </p:nvCxnSpPr>
        <p:spPr>
          <a:xfrm flipH="1">
            <a:off x="6231115" y="2837089"/>
            <a:ext cx="846135" cy="1583667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>
            <a:extLst>
              <a:ext uri="{FF2B5EF4-FFF2-40B4-BE49-F238E27FC236}">
                <a16:creationId xmlns:a16="http://schemas.microsoft.com/office/drawing/2014/main" id="{17A4C817-5EAD-4CAA-80B8-692E80977286}"/>
              </a:ext>
            </a:extLst>
          </p:cNvPr>
          <p:cNvSpPr txBox="1"/>
          <p:nvPr/>
        </p:nvSpPr>
        <p:spPr>
          <a:xfrm>
            <a:off x="6131395" y="2951823"/>
            <a:ext cx="2172590" cy="1302921"/>
          </a:xfrm>
          <a:prstGeom prst="rect">
            <a:avLst/>
          </a:prstGeom>
          <a:solidFill>
            <a:schemeClr val="bg1">
              <a:alpha val="61000"/>
            </a:schemeClr>
          </a:solidFill>
        </p:spPr>
        <p:txBody>
          <a:bodyPr wrap="square" rtlCol="0">
            <a:spAutoFit/>
          </a:bodyPr>
          <a:lstStyle/>
          <a:p>
            <a:pPr>
              <a:spcAft>
                <a:spcPts val="400"/>
              </a:spcAft>
            </a:pPr>
            <a:r>
              <a:rPr lang="en-US" dirty="0"/>
              <a:t>Police &amp; Emergency Calls +$*</a:t>
            </a:r>
          </a:p>
          <a:p>
            <a:pPr>
              <a:spcAft>
                <a:spcPts val="400"/>
              </a:spcAft>
            </a:pPr>
            <a:r>
              <a:rPr lang="en-US" dirty="0"/>
              <a:t>Arrests +$*</a:t>
            </a:r>
          </a:p>
          <a:p>
            <a:pPr>
              <a:spcAft>
                <a:spcPts val="400"/>
              </a:spcAft>
            </a:pPr>
            <a:r>
              <a:rPr lang="en-US" dirty="0"/>
              <a:t>Days in Jail +$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B81F95F4-8F38-4D0D-BBC7-CB7389C43364}"/>
              </a:ext>
            </a:extLst>
          </p:cNvPr>
          <p:cNvSpPr txBox="1"/>
          <p:nvPr/>
        </p:nvSpPr>
        <p:spPr>
          <a:xfrm>
            <a:off x="7872033" y="3793079"/>
            <a:ext cx="138113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Behavioral Health Visit Utilization*</a:t>
            </a:r>
          </a:p>
        </p:txBody>
      </p:sp>
      <p:cxnSp>
        <p:nvCxnSpPr>
          <p:cNvPr id="28" name="Connector: Elbow 27">
            <a:extLst>
              <a:ext uri="{FF2B5EF4-FFF2-40B4-BE49-F238E27FC236}">
                <a16:creationId xmlns:a16="http://schemas.microsoft.com/office/drawing/2014/main" id="{A4BDC668-B50D-4553-A313-CAFF7F397471}"/>
              </a:ext>
            </a:extLst>
          </p:cNvPr>
          <p:cNvCxnSpPr>
            <a:cxnSpLocks/>
            <a:stCxn id="47" idx="2"/>
            <a:endCxn id="17" idx="6"/>
          </p:cNvCxnSpPr>
          <p:nvPr/>
        </p:nvCxnSpPr>
        <p:spPr>
          <a:xfrm rot="5400000">
            <a:off x="8226396" y="2300294"/>
            <a:ext cx="2203918" cy="3372031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8477993D-838B-485B-8D92-720160CC5AEF}"/>
              </a:ext>
            </a:extLst>
          </p:cNvPr>
          <p:cNvSpPr/>
          <p:nvPr/>
        </p:nvSpPr>
        <p:spPr>
          <a:xfrm>
            <a:off x="4341813" y="1733992"/>
            <a:ext cx="1536192" cy="1140665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Employers</a:t>
            </a: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1F24D711-9368-4FBB-8660-66CA792AFC85}"/>
              </a:ext>
            </a:extLst>
          </p:cNvPr>
          <p:cNvCxnSpPr>
            <a:cxnSpLocks/>
            <a:stCxn id="29" idx="2"/>
            <a:endCxn id="17" idx="0"/>
          </p:cNvCxnSpPr>
          <p:nvPr/>
        </p:nvCxnSpPr>
        <p:spPr>
          <a:xfrm>
            <a:off x="5109909" y="2874657"/>
            <a:ext cx="1121206" cy="1546099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>
            <a:extLst>
              <a:ext uri="{FF2B5EF4-FFF2-40B4-BE49-F238E27FC236}">
                <a16:creationId xmlns:a16="http://schemas.microsoft.com/office/drawing/2014/main" id="{81AA89E1-1A62-4736-9A4C-A92CD8D6D031}"/>
              </a:ext>
            </a:extLst>
          </p:cNvPr>
          <p:cNvSpPr txBox="1"/>
          <p:nvPr/>
        </p:nvSpPr>
        <p:spPr>
          <a:xfrm>
            <a:off x="3824356" y="2893359"/>
            <a:ext cx="14456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Employment Status*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1161515" y="2840402"/>
            <a:ext cx="1547318" cy="1985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ED Visits +$*</a:t>
            </a:r>
          </a:p>
          <a:p>
            <a:pPr>
              <a:spcAft>
                <a:spcPts val="600"/>
              </a:spcAft>
            </a:pPr>
            <a:r>
              <a:rPr lang="en-US" dirty="0"/>
              <a:t>Ambulatory Visits +$*</a:t>
            </a:r>
          </a:p>
          <a:p>
            <a:pPr>
              <a:spcAft>
                <a:spcPts val="600"/>
              </a:spcAft>
            </a:pPr>
            <a:r>
              <a:rPr lang="en-US" dirty="0"/>
              <a:t>Hospital Bed-Days +$*</a:t>
            </a:r>
          </a:p>
          <a:p>
            <a:pPr>
              <a:spcAft>
                <a:spcPts val="600"/>
              </a:spcAft>
            </a:pPr>
            <a:r>
              <a:rPr lang="en-US" dirty="0"/>
              <a:t>Rx Scripts +$* 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2434710" y="3696516"/>
            <a:ext cx="2391831" cy="14311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dirty="0"/>
              <a:t>ED Visits +$*</a:t>
            </a:r>
          </a:p>
          <a:p>
            <a:pPr algn="ctr">
              <a:spcAft>
                <a:spcPts val="600"/>
              </a:spcAft>
            </a:pPr>
            <a:r>
              <a:rPr lang="en-US" dirty="0"/>
              <a:t>Ambulatory Visits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Hospital Bed-Days +$*</a:t>
            </a:r>
          </a:p>
          <a:p>
            <a:pPr algn="r">
              <a:spcAft>
                <a:spcPts val="600"/>
              </a:spcAft>
            </a:pPr>
            <a:r>
              <a:rPr lang="en-US" dirty="0"/>
              <a:t>Rx Scripts +$* 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E0F5CB78-B10E-4308-86D6-880FFF39D0CB}"/>
              </a:ext>
            </a:extLst>
          </p:cNvPr>
          <p:cNvSpPr/>
          <p:nvPr/>
        </p:nvSpPr>
        <p:spPr>
          <a:xfrm>
            <a:off x="10246274" y="1741350"/>
            <a:ext cx="153619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Vendor(s) for Housing &amp; Supportive Services</a:t>
            </a:r>
          </a:p>
        </p:txBody>
      </p:sp>
      <p:cxnSp>
        <p:nvCxnSpPr>
          <p:cNvPr id="49" name="Straight Arrow Connector 48">
            <a:extLst>
              <a:ext uri="{FF2B5EF4-FFF2-40B4-BE49-F238E27FC236}">
                <a16:creationId xmlns:a16="http://schemas.microsoft.com/office/drawing/2014/main" id="{5C48EE37-984D-48EB-B84F-82A438B1F1A4}"/>
              </a:ext>
            </a:extLst>
          </p:cNvPr>
          <p:cNvCxnSpPr>
            <a:cxnSpLocks/>
            <a:stCxn id="23" idx="2"/>
            <a:endCxn id="17" idx="7"/>
          </p:cNvCxnSpPr>
          <p:nvPr/>
        </p:nvCxnSpPr>
        <p:spPr>
          <a:xfrm flipH="1">
            <a:off x="7229001" y="2863292"/>
            <a:ext cx="1815590" cy="1752974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7D387E00-D7C9-4457-BBAB-7BB5121D8280}"/>
              </a:ext>
            </a:extLst>
          </p:cNvPr>
          <p:cNvSpPr txBox="1"/>
          <p:nvPr/>
        </p:nvSpPr>
        <p:spPr>
          <a:xfrm>
            <a:off x="9612086" y="3013454"/>
            <a:ext cx="129540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Services Provided +$</a:t>
            </a:r>
          </a:p>
        </p:txBody>
      </p:sp>
    </p:spTree>
    <p:extLst>
      <p:ext uri="{BB962C8B-B14F-4D97-AF65-F5344CB8AC3E}">
        <p14:creationId xmlns:p14="http://schemas.microsoft.com/office/powerpoint/2010/main" val="1649143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26511" y="888169"/>
            <a:ext cx="160037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General Hospital System(s)</a:t>
            </a:r>
          </a:p>
        </p:txBody>
      </p:sp>
      <p:sp>
        <p:nvSpPr>
          <p:cNvPr id="5" name="Rectangle 4"/>
          <p:cNvSpPr/>
          <p:nvPr/>
        </p:nvSpPr>
        <p:spPr>
          <a:xfrm>
            <a:off x="8223323" y="873671"/>
            <a:ext cx="160037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Law Enforcement / </a:t>
            </a:r>
            <a:r>
              <a:rPr lang="en-US" dirty="0"/>
              <a:t>Criminal</a:t>
            </a:r>
            <a:r>
              <a:rPr lang="en-US" sz="1600" dirty="0"/>
              <a:t> Justice &amp; EMT</a:t>
            </a:r>
          </a:p>
        </p:txBody>
      </p:sp>
      <p:sp>
        <p:nvSpPr>
          <p:cNvPr id="6" name="Oval 5"/>
          <p:cNvSpPr/>
          <p:nvPr/>
        </p:nvSpPr>
        <p:spPr>
          <a:xfrm>
            <a:off x="4771709" y="4150890"/>
            <a:ext cx="2822448" cy="1335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TB w/CAPGI TA  &amp; Evaluation Team</a:t>
            </a:r>
          </a:p>
        </p:txBody>
      </p:sp>
      <p:cxnSp>
        <p:nvCxnSpPr>
          <p:cNvPr id="11" name="Elbow Connector 10"/>
          <p:cNvCxnSpPr>
            <a:cxnSpLocks/>
            <a:stCxn id="4" idx="2"/>
            <a:endCxn id="6" idx="2"/>
          </p:cNvCxnSpPr>
          <p:nvPr/>
        </p:nvCxnSpPr>
        <p:spPr>
          <a:xfrm rot="16200000" flipH="1">
            <a:off x="1605587" y="1652279"/>
            <a:ext cx="2787233" cy="3545012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lbow Connector 23"/>
          <p:cNvCxnSpPr>
            <a:stCxn id="31" idx="2"/>
            <a:endCxn id="6" idx="6"/>
          </p:cNvCxnSpPr>
          <p:nvPr/>
        </p:nvCxnSpPr>
        <p:spPr>
          <a:xfrm rot="5400000">
            <a:off x="7875341" y="1721028"/>
            <a:ext cx="2816191" cy="3378557"/>
          </a:xfrm>
          <a:prstGeom prst="bentConnector2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1215334" y="2144230"/>
            <a:ext cx="1883665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dirty="0"/>
              <a:t>ED Visits (and BH ED visits) +$*</a:t>
            </a:r>
          </a:p>
          <a:p>
            <a:pPr>
              <a:spcAft>
                <a:spcPts val="600"/>
              </a:spcAft>
            </a:pPr>
            <a:r>
              <a:rPr lang="en-US" dirty="0"/>
              <a:t>Hospitalizations +$*</a:t>
            </a:r>
          </a:p>
          <a:p>
            <a:endParaRPr lang="en-US" dirty="0"/>
          </a:p>
        </p:txBody>
      </p:sp>
      <p:sp>
        <p:nvSpPr>
          <p:cNvPr id="37" name="TextBox 36"/>
          <p:cNvSpPr txBox="1"/>
          <p:nvPr/>
        </p:nvSpPr>
        <p:spPr>
          <a:xfrm>
            <a:off x="2267710" y="207376"/>
            <a:ext cx="78304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/>
              <a:t>Data Flows: Waco – BH Crisis Hotline and Transportation</a:t>
            </a:r>
          </a:p>
        </p:txBody>
      </p:sp>
      <p:sp>
        <p:nvSpPr>
          <p:cNvPr id="12" name="Rectangle 11"/>
          <p:cNvSpPr/>
          <p:nvPr/>
        </p:nvSpPr>
        <p:spPr>
          <a:xfrm>
            <a:off x="2375714" y="898340"/>
            <a:ext cx="160037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Health Plans</a:t>
            </a:r>
          </a:p>
        </p:txBody>
      </p:sp>
      <p:cxnSp>
        <p:nvCxnSpPr>
          <p:cNvPr id="13" name="Straight Arrow Connector 12"/>
          <p:cNvCxnSpPr>
            <a:cxnSpLocks/>
            <a:stCxn id="12" idx="2"/>
            <a:endCxn id="6" idx="1"/>
          </p:cNvCxnSpPr>
          <p:nvPr/>
        </p:nvCxnSpPr>
        <p:spPr>
          <a:xfrm>
            <a:off x="3175900" y="2041340"/>
            <a:ext cx="2009147" cy="2305060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260535" y="3200787"/>
            <a:ext cx="199339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Health Expenditures*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E55B7B31-9D75-4C6A-887E-1D08E0DE4445}"/>
              </a:ext>
            </a:extLst>
          </p:cNvPr>
          <p:cNvSpPr/>
          <p:nvPr/>
        </p:nvSpPr>
        <p:spPr>
          <a:xfrm>
            <a:off x="4324917" y="888169"/>
            <a:ext cx="160037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Current Behavioral Health Support System</a:t>
            </a:r>
          </a:p>
        </p:txBody>
      </p: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CC0D5B4E-140D-47FD-A799-5A857C4FAD01}"/>
              </a:ext>
            </a:extLst>
          </p:cNvPr>
          <p:cNvCxnSpPr>
            <a:cxnSpLocks/>
            <a:stCxn id="19" idx="2"/>
            <a:endCxn id="6" idx="0"/>
          </p:cNvCxnSpPr>
          <p:nvPr/>
        </p:nvCxnSpPr>
        <p:spPr>
          <a:xfrm>
            <a:off x="5125103" y="2031169"/>
            <a:ext cx="1057830" cy="2119721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>
            <a:extLst>
              <a:ext uri="{FF2B5EF4-FFF2-40B4-BE49-F238E27FC236}">
                <a16:creationId xmlns:a16="http://schemas.microsoft.com/office/drawing/2014/main" id="{5DA4F42A-4BAB-4E9B-A78D-09AB1928E69F}"/>
              </a:ext>
            </a:extLst>
          </p:cNvPr>
          <p:cNvSpPr/>
          <p:nvPr/>
        </p:nvSpPr>
        <p:spPr>
          <a:xfrm>
            <a:off x="6274120" y="898340"/>
            <a:ext cx="160037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Employers</a:t>
            </a:r>
          </a:p>
        </p:txBody>
      </p: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41F2FB49-B8DD-4FD4-B65A-2D170B69EFE8}"/>
              </a:ext>
            </a:extLst>
          </p:cNvPr>
          <p:cNvCxnSpPr>
            <a:cxnSpLocks/>
            <a:stCxn id="34" idx="2"/>
            <a:endCxn id="6" idx="0"/>
          </p:cNvCxnSpPr>
          <p:nvPr/>
        </p:nvCxnSpPr>
        <p:spPr>
          <a:xfrm flipH="1">
            <a:off x="6182933" y="2041340"/>
            <a:ext cx="891373" cy="2109550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7FC268B6-81F2-45C9-B59D-4C6DD9352DE8}"/>
              </a:ext>
            </a:extLst>
          </p:cNvPr>
          <p:cNvSpPr txBox="1"/>
          <p:nvPr/>
        </p:nvSpPr>
        <p:spPr>
          <a:xfrm>
            <a:off x="4128406" y="2165434"/>
            <a:ext cx="1993393" cy="646331"/>
          </a:xfrm>
          <a:prstGeom prst="rect">
            <a:avLst/>
          </a:prstGeom>
          <a:solidFill>
            <a:schemeClr val="bg1">
              <a:alpha val="8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Regular BH Visits*</a:t>
            </a:r>
          </a:p>
          <a:p>
            <a:pPr algn="ctr"/>
            <a:r>
              <a:rPr lang="en-US" dirty="0"/>
              <a:t>Diversion Visits*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2155AEAC-10EF-49FA-8026-D9AA82401692}"/>
              </a:ext>
            </a:extLst>
          </p:cNvPr>
          <p:cNvSpPr txBox="1"/>
          <p:nvPr/>
        </p:nvSpPr>
        <p:spPr>
          <a:xfrm>
            <a:off x="6002438" y="2821338"/>
            <a:ext cx="1431670" cy="646331"/>
          </a:xfrm>
          <a:prstGeom prst="rect">
            <a:avLst/>
          </a:prstGeom>
          <a:solidFill>
            <a:schemeClr val="bg1">
              <a:alpha val="8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Missed Workdays*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992D7FF7-9A67-4680-8C17-C7628158DF00}"/>
              </a:ext>
            </a:extLst>
          </p:cNvPr>
          <p:cNvSpPr txBox="1"/>
          <p:nvPr/>
        </p:nvSpPr>
        <p:spPr>
          <a:xfrm flipH="1">
            <a:off x="2034709" y="5776527"/>
            <a:ext cx="813781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*Needed for members of both the intervention group and an optional control group</a:t>
            </a:r>
          </a:p>
        </p:txBody>
      </p:sp>
      <p:sp>
        <p:nvSpPr>
          <p:cNvPr id="31" name="Rectangle 30"/>
          <p:cNvSpPr/>
          <p:nvPr/>
        </p:nvSpPr>
        <p:spPr>
          <a:xfrm>
            <a:off x="10172528" y="859211"/>
            <a:ext cx="1600372" cy="1143000"/>
          </a:xfrm>
          <a:prstGeom prst="rect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Intervention (call center, BH Dx, referral+ trans + f/u)</a:t>
            </a:r>
          </a:p>
        </p:txBody>
      </p: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41F2FB49-B8DD-4FD4-B65A-2D170B69EFE8}"/>
              </a:ext>
            </a:extLst>
          </p:cNvPr>
          <p:cNvCxnSpPr>
            <a:cxnSpLocks/>
            <a:stCxn id="5" idx="2"/>
            <a:endCxn id="6" idx="7"/>
          </p:cNvCxnSpPr>
          <p:nvPr/>
        </p:nvCxnSpPr>
        <p:spPr>
          <a:xfrm flipH="1">
            <a:off x="7180819" y="2016671"/>
            <a:ext cx="1842690" cy="2329729"/>
          </a:xfrm>
          <a:prstGeom prst="straightConnector1">
            <a:avLst/>
          </a:prstGeom>
          <a:ln w="28575"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17A4C817-5EAD-4CAA-80B8-692E80977286}"/>
              </a:ext>
            </a:extLst>
          </p:cNvPr>
          <p:cNvSpPr txBox="1"/>
          <p:nvPr/>
        </p:nvSpPr>
        <p:spPr>
          <a:xfrm>
            <a:off x="7378961" y="2211660"/>
            <a:ext cx="2172590" cy="1302921"/>
          </a:xfrm>
          <a:prstGeom prst="rect">
            <a:avLst/>
          </a:prstGeom>
          <a:solidFill>
            <a:schemeClr val="bg1">
              <a:alpha val="77000"/>
            </a:schemeClr>
          </a:solidFill>
        </p:spPr>
        <p:txBody>
          <a:bodyPr wrap="square" rtlCol="0">
            <a:spAutoFit/>
          </a:bodyPr>
          <a:lstStyle/>
          <a:p>
            <a:pPr algn="ctr">
              <a:spcAft>
                <a:spcPts val="400"/>
              </a:spcAft>
            </a:pPr>
            <a:r>
              <a:rPr lang="en-US" dirty="0"/>
              <a:t>Police &amp; Emergency Calls +$*</a:t>
            </a:r>
          </a:p>
          <a:p>
            <a:pPr algn="ctr">
              <a:spcAft>
                <a:spcPts val="400"/>
              </a:spcAft>
            </a:pPr>
            <a:r>
              <a:rPr lang="en-US" dirty="0"/>
              <a:t>Arrests +$*</a:t>
            </a:r>
          </a:p>
          <a:p>
            <a:pPr algn="ctr">
              <a:spcAft>
                <a:spcPts val="400"/>
              </a:spcAft>
            </a:pPr>
            <a:r>
              <a:rPr lang="en-US" dirty="0"/>
              <a:t>Days in Jail +$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7D387E00-D7C9-4457-BBAB-7BB5121D8280}"/>
              </a:ext>
            </a:extLst>
          </p:cNvPr>
          <p:cNvSpPr txBox="1"/>
          <p:nvPr/>
        </p:nvSpPr>
        <p:spPr>
          <a:xfrm>
            <a:off x="9527433" y="3650926"/>
            <a:ext cx="14470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Services Provided +$</a:t>
            </a:r>
          </a:p>
        </p:txBody>
      </p:sp>
    </p:spTree>
    <p:extLst>
      <p:ext uri="{BB962C8B-B14F-4D97-AF65-F5344CB8AC3E}">
        <p14:creationId xmlns:p14="http://schemas.microsoft.com/office/powerpoint/2010/main" val="30529187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B796EFE2ECAC042A05230B6716467F1" ma:contentTypeVersion="13" ma:contentTypeDescription="Create a new document." ma:contentTypeScope="" ma:versionID="61bd304a7108f535aa4d52037820a597">
  <xsd:schema xmlns:xsd="http://www.w3.org/2001/XMLSchema" xmlns:xs="http://www.w3.org/2001/XMLSchema" xmlns:p="http://schemas.microsoft.com/office/2006/metadata/properties" xmlns:ns3="9ca8c35b-7fcf-4385-a119-650859c3fecc" xmlns:ns4="36dd526a-a13a-4a5c-891b-9598a97a77d3" targetNamespace="http://schemas.microsoft.com/office/2006/metadata/properties" ma:root="true" ma:fieldsID="5a4996a4e383bab7d5e3a5b826eaf971" ns3:_="" ns4:_="">
    <xsd:import namespace="9ca8c35b-7fcf-4385-a119-650859c3fecc"/>
    <xsd:import namespace="36dd526a-a13a-4a5c-891b-9598a97a77d3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4:SharedWithUsers" minOccurs="0"/>
                <xsd:element ref="ns4:SharedWithDetails" minOccurs="0"/>
                <xsd:element ref="ns4:SharingHintHash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EventHashCode" minOccurs="0"/>
                <xsd:element ref="ns3:MediaServiceGenerationTime" minOccurs="0"/>
                <xsd:element ref="ns3:MediaServiceLocation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ca8c35b-7fcf-4385-a119-650859c3fec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3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4" nillable="true" ma:displayName="MediaServiceAutoTags" ma:internalName="MediaServiceAutoTags" ma:readOnly="true">
      <xsd:simpleType>
        <xsd:restriction base="dms:Text"/>
      </xsd:simpleType>
    </xsd:element>
    <xsd:element name="MediaServiceOCR" ma:index="15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6dd526a-a13a-4a5c-891b-9598a97a77d3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2" nillable="true" ma:displayName="Sharing Hint Hash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2DF16C8-0594-4316-B18F-6E89225961F0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14DBAB0D-CD99-4F0D-A95E-81DC988CA6E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4405674A-68DC-4AA5-8C6C-A8C9EFD60CD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ca8c35b-7fcf-4385-a119-650859c3fecc"/>
    <ds:schemaRef ds:uri="36dd526a-a13a-4a5c-891b-9598a97a77d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1975</TotalTime>
  <Words>1197</Words>
  <Application>Microsoft Office PowerPoint</Application>
  <PresentationFormat>Widescreen</PresentationFormat>
  <Paragraphs>249</Paragraphs>
  <Slides>12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Altarum Institute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George Miller</dc:creator>
  <cp:lastModifiedBy>Len Nichols</cp:lastModifiedBy>
  <cp:revision>125</cp:revision>
  <cp:lastPrinted>2020-05-14T17:46:01Z</cp:lastPrinted>
  <dcterms:created xsi:type="dcterms:W3CDTF">2020-05-09T18:46:39Z</dcterms:created>
  <dcterms:modified xsi:type="dcterms:W3CDTF">2020-05-17T16:34:10Z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0x010100FB796EFE2ECAC042A05230B6716467F1</vt:lpwstr>
  </property>
</Properties>
</file>

<file path=docProps/thumbnail.jpeg>
</file>